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3" r:id="rId3"/>
    <p:sldId id="294" r:id="rId4"/>
    <p:sldId id="295" r:id="rId5"/>
    <p:sldId id="296" r:id="rId6"/>
    <p:sldId id="287" r:id="rId7"/>
    <p:sldId id="288" r:id="rId8"/>
    <p:sldId id="289" r:id="rId9"/>
    <p:sldId id="290" r:id="rId10"/>
    <p:sldId id="291" r:id="rId11"/>
    <p:sldId id="282" r:id="rId12"/>
    <p:sldId id="283" r:id="rId13"/>
    <p:sldId id="284" r:id="rId14"/>
    <p:sldId id="285" r:id="rId15"/>
    <p:sldId id="286" r:id="rId16"/>
    <p:sldId id="271" r:id="rId17"/>
    <p:sldId id="272" r:id="rId18"/>
    <p:sldId id="277" r:id="rId19"/>
    <p:sldId id="278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52" d="100"/>
          <a:sy n="52" d="100"/>
        </p:scale>
        <p:origin x="-50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80D1E7-5598-4870-BA82-DBD3F8B5B195}" type="doc">
      <dgm:prSet loTypeId="urn:microsoft.com/office/officeart/2005/8/layout/vProcess5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927A589-B230-426A-AE61-0DC76A7DC8E8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 smtClean="0"/>
            <a:t>Training of CHI staff  - </a:t>
          </a:r>
          <a:r>
            <a: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 sessions </a:t>
          </a:r>
        </a:p>
        <a:p>
          <a:r>
            <a:rPr lang="en-US" sz="1700" b="1" dirty="0" smtClean="0">
              <a:solidFill>
                <a:schemeClr val="tx1"/>
              </a:solidFill>
            </a:rPr>
            <a:t> one session each month</a:t>
          </a:r>
          <a:r>
            <a:rPr lang="en-US" sz="1800" b="1" dirty="0" smtClean="0">
              <a:solidFill>
                <a:schemeClr val="tx1"/>
              </a:solidFill>
            </a:rPr>
            <a:t>	</a:t>
          </a:r>
          <a:endParaRPr lang="en-US" sz="1800" b="1" dirty="0">
            <a:solidFill>
              <a:schemeClr val="tx1"/>
            </a:solidFill>
          </a:endParaRPr>
        </a:p>
      </dgm:t>
    </dgm:pt>
    <dgm:pt modelId="{045BDB87-6B89-4377-86E5-E67769824666}" type="parTrans" cxnId="{021F31D9-BC80-4DBA-A086-473AAD387AAD}">
      <dgm:prSet/>
      <dgm:spPr/>
      <dgm:t>
        <a:bodyPr/>
        <a:lstStyle/>
        <a:p>
          <a:endParaRPr lang="en-US"/>
        </a:p>
      </dgm:t>
    </dgm:pt>
    <dgm:pt modelId="{FD99C70A-2738-47B1-B2C5-54CE20D3E277}" type="sibTrans" cxnId="{021F31D9-BC80-4DBA-A086-473AAD387AAD}">
      <dgm:prSet/>
      <dgm:spPr/>
      <dgm:t>
        <a:bodyPr/>
        <a:lstStyle/>
        <a:p>
          <a:endParaRPr lang="en-US"/>
        </a:p>
      </dgm:t>
    </dgm:pt>
    <dgm:pt modelId="{2B04EBC0-70CF-4682-9EFF-C222E03320E9}">
      <dgm:prSet phldrT="[Text]" custT="1"/>
      <dgm:spPr/>
      <dgm:t>
        <a:bodyPr/>
        <a:lstStyle/>
        <a:p>
          <a:r>
            <a:rPr lang="en-US" sz="1700" b="1" dirty="0" smtClean="0"/>
            <a:t>Training of Government health staff: ASHAs, </a:t>
          </a:r>
          <a:r>
            <a:rPr lang="en-US" sz="1700" b="1" dirty="0" err="1" smtClean="0"/>
            <a:t>Anganwadi</a:t>
          </a:r>
          <a:r>
            <a:rPr lang="en-US" sz="1700" b="1" dirty="0" smtClean="0"/>
            <a:t> workers ,  Supervisors  &amp; ANMs by </a:t>
          </a:r>
          <a:r>
            <a:rPr lang="en-US" sz="1700" b="1" dirty="0" smtClean="0">
              <a:solidFill>
                <a:schemeClr val="bg1"/>
              </a:solidFill>
            </a:rPr>
            <a:t>CHI staff</a:t>
          </a:r>
        </a:p>
        <a:p>
          <a:r>
            <a:rPr lang="en-US" sz="1700" b="1" dirty="0" smtClean="0">
              <a:solidFill>
                <a:schemeClr val="bg1"/>
              </a:solidFill>
            </a:rPr>
            <a:t> </a:t>
          </a:r>
          <a:r>
            <a:rPr lang="en-US" sz="1700" b="1" dirty="0" smtClean="0">
              <a:solidFill>
                <a:schemeClr val="tx1"/>
              </a:solidFill>
            </a:rPr>
            <a:t> 14 sessions for a batch of 225 persons per month.</a:t>
          </a:r>
          <a:endParaRPr lang="en-US" sz="1700" b="1" dirty="0">
            <a:solidFill>
              <a:schemeClr val="tx1"/>
            </a:solidFill>
          </a:endParaRPr>
        </a:p>
      </dgm:t>
    </dgm:pt>
    <dgm:pt modelId="{FCDDB214-13F8-49D6-B188-4E6B7C94D46B}" type="parTrans" cxnId="{F8EFC2C3-4DC0-4F46-BCD5-914C2C1EC9E0}">
      <dgm:prSet/>
      <dgm:spPr/>
      <dgm:t>
        <a:bodyPr/>
        <a:lstStyle/>
        <a:p>
          <a:endParaRPr lang="en-US"/>
        </a:p>
      </dgm:t>
    </dgm:pt>
    <dgm:pt modelId="{524E5341-701B-498C-A515-27D4C1449C4F}" type="sibTrans" cxnId="{F8EFC2C3-4DC0-4F46-BCD5-914C2C1EC9E0}">
      <dgm:prSet/>
      <dgm:spPr/>
      <dgm:t>
        <a:bodyPr/>
        <a:lstStyle/>
        <a:p>
          <a:endParaRPr lang="en-US"/>
        </a:p>
      </dgm:t>
    </dgm:pt>
    <dgm:pt modelId="{1DDFC898-0B89-4140-8B76-F15243D1C6C7}">
      <dgm:prSet phldrT="[Text]" custT="1"/>
      <dgm:spPr/>
      <dgm:t>
        <a:bodyPr/>
        <a:lstStyle/>
        <a:p>
          <a:r>
            <a:rPr lang="en-US" sz="1800" b="1" dirty="0" smtClean="0"/>
            <a:t>Imparting of knowledge by Government staff to the</a:t>
          </a:r>
        </a:p>
        <a:p>
          <a:r>
            <a:rPr lang="en-US" sz="1800" b="1" dirty="0" smtClean="0"/>
            <a:t>community – </a:t>
          </a:r>
          <a:r>
            <a:rPr lang="en-US" sz="1800" b="1" dirty="0" smtClean="0">
              <a:solidFill>
                <a:schemeClr val="bg1"/>
              </a:solidFill>
            </a:rPr>
            <a:t>26,707 attendees</a:t>
          </a:r>
          <a:endParaRPr lang="en-US" sz="1800" b="1" dirty="0">
            <a:solidFill>
              <a:schemeClr val="bg1"/>
            </a:solidFill>
          </a:endParaRPr>
        </a:p>
      </dgm:t>
    </dgm:pt>
    <dgm:pt modelId="{6B44E6C8-2101-4E1D-B8BE-5E6682A1B5B8}" type="parTrans" cxnId="{33B5B565-403F-49B0-9990-7DDE3ACA34EF}">
      <dgm:prSet/>
      <dgm:spPr/>
      <dgm:t>
        <a:bodyPr/>
        <a:lstStyle/>
        <a:p>
          <a:endParaRPr lang="en-US"/>
        </a:p>
      </dgm:t>
    </dgm:pt>
    <dgm:pt modelId="{F39418B2-5715-4432-9A21-E66211FC2CE4}" type="sibTrans" cxnId="{33B5B565-403F-49B0-9990-7DDE3ACA34EF}">
      <dgm:prSet/>
      <dgm:spPr/>
      <dgm:t>
        <a:bodyPr/>
        <a:lstStyle/>
        <a:p>
          <a:endParaRPr lang="en-US"/>
        </a:p>
      </dgm:t>
    </dgm:pt>
    <dgm:pt modelId="{682A8856-DBB5-4B85-B1E9-0B8FA4FB5B8E}">
      <dgm:prSet custT="1"/>
      <dgm:spPr/>
      <dgm:t>
        <a:bodyPr/>
        <a:lstStyle/>
        <a:p>
          <a:r>
            <a:rPr lang="en-US" sz="2000" b="1" dirty="0" smtClean="0"/>
            <a:t>Outcome: Increase in health awareness of local community</a:t>
          </a:r>
          <a:endParaRPr lang="en-US" sz="2000" b="1" dirty="0"/>
        </a:p>
      </dgm:t>
    </dgm:pt>
    <dgm:pt modelId="{85D61AF6-763C-4251-AD67-030C2A46D37B}" type="parTrans" cxnId="{422CDD45-4E31-4946-9998-ACAF4F1221DA}">
      <dgm:prSet/>
      <dgm:spPr/>
      <dgm:t>
        <a:bodyPr/>
        <a:lstStyle/>
        <a:p>
          <a:endParaRPr lang="en-US"/>
        </a:p>
      </dgm:t>
    </dgm:pt>
    <dgm:pt modelId="{F1228C9E-CC20-42CC-A970-06C119350300}" type="sibTrans" cxnId="{422CDD45-4E31-4946-9998-ACAF4F1221DA}">
      <dgm:prSet/>
      <dgm:spPr/>
      <dgm:t>
        <a:bodyPr/>
        <a:lstStyle/>
        <a:p>
          <a:endParaRPr lang="en-US"/>
        </a:p>
      </dgm:t>
    </dgm:pt>
    <dgm:pt modelId="{C2871683-1200-4EC8-9A12-79307292A11C}" type="pres">
      <dgm:prSet presAssocID="{FA80D1E7-5598-4870-BA82-DBD3F8B5B19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81DC21C-D78C-4AC4-8D84-83BFC4B3F188}" type="pres">
      <dgm:prSet presAssocID="{FA80D1E7-5598-4870-BA82-DBD3F8B5B195}" presName="dummyMaxCanvas" presStyleCnt="0">
        <dgm:presLayoutVars/>
      </dgm:prSet>
      <dgm:spPr/>
    </dgm:pt>
    <dgm:pt modelId="{58A2567B-501B-43E9-807B-8336CE438A7F}" type="pres">
      <dgm:prSet presAssocID="{FA80D1E7-5598-4870-BA82-DBD3F8B5B195}" presName="FourNodes_1" presStyleLbl="node1" presStyleIdx="0" presStyleCnt="4" custScaleX="99074" custLinFactNeighborX="-1620" custLinFactNeighborY="-7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D7A38-4213-4735-A19C-E619F771909D}" type="pres">
      <dgm:prSet presAssocID="{FA80D1E7-5598-4870-BA82-DBD3F8B5B19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A7F43D-1314-4D35-ADA3-D3672472BF50}" type="pres">
      <dgm:prSet presAssocID="{FA80D1E7-5598-4870-BA82-DBD3F8B5B195}" presName="FourNodes_3" presStyleLbl="node1" presStyleIdx="2" presStyleCnt="4" custScaleX="105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F563FB-6167-425E-97D5-2E561941DB9F}" type="pres">
      <dgm:prSet presAssocID="{FA80D1E7-5598-4870-BA82-DBD3F8B5B195}" presName="FourNodes_4" presStyleLbl="node1" presStyleIdx="3" presStyleCnt="4" custLinFactNeighborX="-694" custLinFactNeighborY="19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A2AD7-67DB-4B43-92BC-8F0EFCD464D6}" type="pres">
      <dgm:prSet presAssocID="{FA80D1E7-5598-4870-BA82-DBD3F8B5B19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F3908-7999-4F8B-866E-EAAEA00AF134}" type="pres">
      <dgm:prSet presAssocID="{FA80D1E7-5598-4870-BA82-DBD3F8B5B19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9FE1AB-4286-41BC-B8A5-498B039AAA69}" type="pres">
      <dgm:prSet presAssocID="{FA80D1E7-5598-4870-BA82-DBD3F8B5B19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2BF6C8-72B6-4082-AA92-DF3E22320BD1}" type="pres">
      <dgm:prSet presAssocID="{FA80D1E7-5598-4870-BA82-DBD3F8B5B19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E9CF2C-D09B-46FF-AD1F-EE2E1BB18FD5}" type="pres">
      <dgm:prSet presAssocID="{FA80D1E7-5598-4870-BA82-DBD3F8B5B19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47A356-192C-4328-ADB2-4DB5531426B4}" type="pres">
      <dgm:prSet presAssocID="{FA80D1E7-5598-4870-BA82-DBD3F8B5B19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C6962-46C4-4E95-BF76-47ECE2E665F1}" type="pres">
      <dgm:prSet presAssocID="{FA80D1E7-5598-4870-BA82-DBD3F8B5B19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1BF6FBE-01C2-44AE-86BD-563B65469052}" type="presOf" srcId="{1DDFC898-0B89-4140-8B76-F15243D1C6C7}" destId="{03A7F43D-1314-4D35-ADA3-D3672472BF50}" srcOrd="0" destOrd="0" presId="urn:microsoft.com/office/officeart/2005/8/layout/vProcess5"/>
    <dgm:cxn modelId="{BBD9FBE5-45B6-42C4-A637-9BA451AD0E58}" type="presOf" srcId="{FD99C70A-2738-47B1-B2C5-54CE20D3E277}" destId="{092A2AD7-67DB-4B43-92BC-8F0EFCD464D6}" srcOrd="0" destOrd="0" presId="urn:microsoft.com/office/officeart/2005/8/layout/vProcess5"/>
    <dgm:cxn modelId="{422CDD45-4E31-4946-9998-ACAF4F1221DA}" srcId="{FA80D1E7-5598-4870-BA82-DBD3F8B5B195}" destId="{682A8856-DBB5-4B85-B1E9-0B8FA4FB5B8E}" srcOrd="3" destOrd="0" parTransId="{85D61AF6-763C-4251-AD67-030C2A46D37B}" sibTransId="{F1228C9E-CC20-42CC-A970-06C119350300}"/>
    <dgm:cxn modelId="{021F31D9-BC80-4DBA-A086-473AAD387AAD}" srcId="{FA80D1E7-5598-4870-BA82-DBD3F8B5B195}" destId="{F927A589-B230-426A-AE61-0DC76A7DC8E8}" srcOrd="0" destOrd="0" parTransId="{045BDB87-6B89-4377-86E5-E67769824666}" sibTransId="{FD99C70A-2738-47B1-B2C5-54CE20D3E277}"/>
    <dgm:cxn modelId="{33B5B565-403F-49B0-9990-7DDE3ACA34EF}" srcId="{FA80D1E7-5598-4870-BA82-DBD3F8B5B195}" destId="{1DDFC898-0B89-4140-8B76-F15243D1C6C7}" srcOrd="2" destOrd="0" parTransId="{6B44E6C8-2101-4E1D-B8BE-5E6682A1B5B8}" sibTransId="{F39418B2-5715-4432-9A21-E66211FC2CE4}"/>
    <dgm:cxn modelId="{5E3751E9-62C4-409A-8115-4DB3E07DA46E}" type="presOf" srcId="{FA80D1E7-5598-4870-BA82-DBD3F8B5B195}" destId="{C2871683-1200-4EC8-9A12-79307292A11C}" srcOrd="0" destOrd="0" presId="urn:microsoft.com/office/officeart/2005/8/layout/vProcess5"/>
    <dgm:cxn modelId="{067343D6-E4C9-4D87-B033-51C9D4DB1880}" type="presOf" srcId="{682A8856-DBB5-4B85-B1E9-0B8FA4FB5B8E}" destId="{617C6962-46C4-4E95-BF76-47ECE2E665F1}" srcOrd="1" destOrd="0" presId="urn:microsoft.com/office/officeart/2005/8/layout/vProcess5"/>
    <dgm:cxn modelId="{4002662D-2521-4BC5-B0A2-735977388244}" type="presOf" srcId="{F927A589-B230-426A-AE61-0DC76A7DC8E8}" destId="{C12BF6C8-72B6-4082-AA92-DF3E22320BD1}" srcOrd="1" destOrd="0" presId="urn:microsoft.com/office/officeart/2005/8/layout/vProcess5"/>
    <dgm:cxn modelId="{F8EFC2C3-4DC0-4F46-BCD5-914C2C1EC9E0}" srcId="{FA80D1E7-5598-4870-BA82-DBD3F8B5B195}" destId="{2B04EBC0-70CF-4682-9EFF-C222E03320E9}" srcOrd="1" destOrd="0" parTransId="{FCDDB214-13F8-49D6-B188-4E6B7C94D46B}" sibTransId="{524E5341-701B-498C-A515-27D4C1449C4F}"/>
    <dgm:cxn modelId="{634B34C0-0E3D-48BE-86BE-072C88F7D93E}" type="presOf" srcId="{2B04EBC0-70CF-4682-9EFF-C222E03320E9}" destId="{06E9CF2C-D09B-46FF-AD1F-EE2E1BB18FD5}" srcOrd="1" destOrd="0" presId="urn:microsoft.com/office/officeart/2005/8/layout/vProcess5"/>
    <dgm:cxn modelId="{D3E0B3E7-F1D1-4BE4-B6B2-9FC82B81A76A}" type="presOf" srcId="{1DDFC898-0B89-4140-8B76-F15243D1C6C7}" destId="{2447A356-192C-4328-ADB2-4DB5531426B4}" srcOrd="1" destOrd="0" presId="urn:microsoft.com/office/officeart/2005/8/layout/vProcess5"/>
    <dgm:cxn modelId="{519E0185-269A-4D19-B456-ABD63F484186}" type="presOf" srcId="{682A8856-DBB5-4B85-B1E9-0B8FA4FB5B8E}" destId="{38F563FB-6167-425E-97D5-2E561941DB9F}" srcOrd="0" destOrd="0" presId="urn:microsoft.com/office/officeart/2005/8/layout/vProcess5"/>
    <dgm:cxn modelId="{1CFF8614-FEE9-4BED-87A9-D7FADFF33B00}" type="presOf" srcId="{2B04EBC0-70CF-4682-9EFF-C222E03320E9}" destId="{6AAD7A38-4213-4735-A19C-E619F771909D}" srcOrd="0" destOrd="0" presId="urn:microsoft.com/office/officeart/2005/8/layout/vProcess5"/>
    <dgm:cxn modelId="{E1317266-16B1-4B87-A776-6EC186859694}" type="presOf" srcId="{F39418B2-5715-4432-9A21-E66211FC2CE4}" destId="{D39FE1AB-4286-41BC-B8A5-498B039AAA69}" srcOrd="0" destOrd="0" presId="urn:microsoft.com/office/officeart/2005/8/layout/vProcess5"/>
    <dgm:cxn modelId="{AA38E075-2D16-457A-9DC0-78A263AADC88}" type="presOf" srcId="{F927A589-B230-426A-AE61-0DC76A7DC8E8}" destId="{58A2567B-501B-43E9-807B-8336CE438A7F}" srcOrd="0" destOrd="0" presId="urn:microsoft.com/office/officeart/2005/8/layout/vProcess5"/>
    <dgm:cxn modelId="{3CB1E084-A07E-409D-95F7-0341405D00DC}" type="presOf" srcId="{524E5341-701B-498C-A515-27D4C1449C4F}" destId="{D7DF3908-7999-4F8B-866E-EAAEA00AF134}" srcOrd="0" destOrd="0" presId="urn:microsoft.com/office/officeart/2005/8/layout/vProcess5"/>
    <dgm:cxn modelId="{602E570C-7BE1-4ACF-BA62-5F3CE54CADF0}" type="presParOf" srcId="{C2871683-1200-4EC8-9A12-79307292A11C}" destId="{E81DC21C-D78C-4AC4-8D84-83BFC4B3F188}" srcOrd="0" destOrd="0" presId="urn:microsoft.com/office/officeart/2005/8/layout/vProcess5"/>
    <dgm:cxn modelId="{F150E5EC-E8F9-4A43-9154-357D6BC17328}" type="presParOf" srcId="{C2871683-1200-4EC8-9A12-79307292A11C}" destId="{58A2567B-501B-43E9-807B-8336CE438A7F}" srcOrd="1" destOrd="0" presId="urn:microsoft.com/office/officeart/2005/8/layout/vProcess5"/>
    <dgm:cxn modelId="{1F936E84-0665-42C5-8069-387AF8942362}" type="presParOf" srcId="{C2871683-1200-4EC8-9A12-79307292A11C}" destId="{6AAD7A38-4213-4735-A19C-E619F771909D}" srcOrd="2" destOrd="0" presId="urn:microsoft.com/office/officeart/2005/8/layout/vProcess5"/>
    <dgm:cxn modelId="{7179757C-F641-47CA-916D-24D4E56EC908}" type="presParOf" srcId="{C2871683-1200-4EC8-9A12-79307292A11C}" destId="{03A7F43D-1314-4D35-ADA3-D3672472BF50}" srcOrd="3" destOrd="0" presId="urn:microsoft.com/office/officeart/2005/8/layout/vProcess5"/>
    <dgm:cxn modelId="{46229846-6211-493A-BEBD-51E865ED54E5}" type="presParOf" srcId="{C2871683-1200-4EC8-9A12-79307292A11C}" destId="{38F563FB-6167-425E-97D5-2E561941DB9F}" srcOrd="4" destOrd="0" presId="urn:microsoft.com/office/officeart/2005/8/layout/vProcess5"/>
    <dgm:cxn modelId="{D62FB1DF-6C58-4921-A265-5A5E148542C9}" type="presParOf" srcId="{C2871683-1200-4EC8-9A12-79307292A11C}" destId="{092A2AD7-67DB-4B43-92BC-8F0EFCD464D6}" srcOrd="5" destOrd="0" presId="urn:microsoft.com/office/officeart/2005/8/layout/vProcess5"/>
    <dgm:cxn modelId="{CEEAF644-A561-4D08-9842-E014FAEEAFD6}" type="presParOf" srcId="{C2871683-1200-4EC8-9A12-79307292A11C}" destId="{D7DF3908-7999-4F8B-866E-EAAEA00AF134}" srcOrd="6" destOrd="0" presId="urn:microsoft.com/office/officeart/2005/8/layout/vProcess5"/>
    <dgm:cxn modelId="{65514B62-E067-45A4-9B90-D239DD23BE5A}" type="presParOf" srcId="{C2871683-1200-4EC8-9A12-79307292A11C}" destId="{D39FE1AB-4286-41BC-B8A5-498B039AAA69}" srcOrd="7" destOrd="0" presId="urn:microsoft.com/office/officeart/2005/8/layout/vProcess5"/>
    <dgm:cxn modelId="{E365E143-3355-4DE9-8B52-4569BE91BEC5}" type="presParOf" srcId="{C2871683-1200-4EC8-9A12-79307292A11C}" destId="{C12BF6C8-72B6-4082-AA92-DF3E22320BD1}" srcOrd="8" destOrd="0" presId="urn:microsoft.com/office/officeart/2005/8/layout/vProcess5"/>
    <dgm:cxn modelId="{E2F279B7-60F9-4603-A1FC-FC0ADCB95569}" type="presParOf" srcId="{C2871683-1200-4EC8-9A12-79307292A11C}" destId="{06E9CF2C-D09B-46FF-AD1F-EE2E1BB18FD5}" srcOrd="9" destOrd="0" presId="urn:microsoft.com/office/officeart/2005/8/layout/vProcess5"/>
    <dgm:cxn modelId="{54CDF259-7F1E-45F5-9A79-518E2D204969}" type="presParOf" srcId="{C2871683-1200-4EC8-9A12-79307292A11C}" destId="{2447A356-192C-4328-ADB2-4DB5531426B4}" srcOrd="10" destOrd="0" presId="urn:microsoft.com/office/officeart/2005/8/layout/vProcess5"/>
    <dgm:cxn modelId="{7996428A-5CAE-4A63-8813-675437AEDB82}" type="presParOf" srcId="{C2871683-1200-4EC8-9A12-79307292A11C}" destId="{617C6962-46C4-4E95-BF76-47ECE2E665F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2567B-501B-43E9-807B-8336CE438A7F}">
      <dsp:nvSpPr>
        <dsp:cNvPr id="0" name=""/>
        <dsp:cNvSpPr/>
      </dsp:nvSpPr>
      <dsp:spPr>
        <a:xfrm>
          <a:off x="0" y="0"/>
          <a:ext cx="6522715" cy="103936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Training of CHI staff  - </a:t>
          </a:r>
          <a:r>
            <a:rPr lang="en-US" sz="18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14 sessions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tx1"/>
              </a:solidFill>
            </a:rPr>
            <a:t> one session each month</a:t>
          </a:r>
          <a:r>
            <a:rPr lang="en-US" sz="1800" b="1" kern="1200" dirty="0" smtClean="0">
              <a:solidFill>
                <a:schemeClr val="tx1"/>
              </a:solidFill>
            </a:rPr>
            <a:t>	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0442" y="30442"/>
        <a:ext cx="5323964" cy="978484"/>
      </dsp:txXfrm>
    </dsp:sp>
    <dsp:sp modelId="{6AAD7A38-4213-4735-A19C-E619F771909D}">
      <dsp:nvSpPr>
        <dsp:cNvPr id="0" name=""/>
        <dsp:cNvSpPr/>
      </dsp:nvSpPr>
      <dsp:spPr>
        <a:xfrm>
          <a:off x="551383" y="1228344"/>
          <a:ext cx="6583680" cy="10393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Training of Government health staff: ASHAs, </a:t>
          </a:r>
          <a:r>
            <a:rPr lang="en-US" sz="1700" b="1" kern="1200" dirty="0" err="1" smtClean="0"/>
            <a:t>Anganwadi</a:t>
          </a:r>
          <a:r>
            <a:rPr lang="en-US" sz="1700" b="1" kern="1200" dirty="0" smtClean="0"/>
            <a:t> workers ,  Supervisors  &amp; ANMs by </a:t>
          </a:r>
          <a:r>
            <a:rPr lang="en-US" sz="1700" b="1" kern="1200" dirty="0" smtClean="0">
              <a:solidFill>
                <a:schemeClr val="bg1"/>
              </a:solidFill>
            </a:rPr>
            <a:t>CHI staff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chemeClr val="bg1"/>
              </a:solidFill>
            </a:rPr>
            <a:t> </a:t>
          </a:r>
          <a:r>
            <a:rPr lang="en-US" sz="1700" b="1" kern="1200" dirty="0" smtClean="0">
              <a:solidFill>
                <a:schemeClr val="tx1"/>
              </a:solidFill>
            </a:rPr>
            <a:t> 14 sessions for a batch of 225 persons per month.</a:t>
          </a:r>
          <a:endParaRPr lang="en-US" sz="1700" b="1" kern="1200" dirty="0">
            <a:solidFill>
              <a:schemeClr val="tx1"/>
            </a:solidFill>
          </a:endParaRPr>
        </a:p>
      </dsp:txBody>
      <dsp:txXfrm>
        <a:off x="581825" y="1258786"/>
        <a:ext cx="5295823" cy="978484"/>
      </dsp:txXfrm>
    </dsp:sp>
    <dsp:sp modelId="{03A7F43D-1314-4D35-ADA3-D3672472BF50}">
      <dsp:nvSpPr>
        <dsp:cNvPr id="0" name=""/>
        <dsp:cNvSpPr/>
      </dsp:nvSpPr>
      <dsp:spPr>
        <a:xfrm>
          <a:off x="914407" y="2456688"/>
          <a:ext cx="6943938" cy="10393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Imparting of knowledge by Government staff to the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community – </a:t>
          </a:r>
          <a:r>
            <a:rPr lang="en-US" sz="1800" b="1" kern="1200" dirty="0" smtClean="0">
              <a:solidFill>
                <a:schemeClr val="bg1"/>
              </a:solidFill>
            </a:rPr>
            <a:t>26,707 attendees</a:t>
          </a:r>
          <a:endParaRPr lang="en-US" sz="1800" b="1" kern="1200" dirty="0">
            <a:solidFill>
              <a:schemeClr val="bg1"/>
            </a:solidFill>
          </a:endParaRPr>
        </a:p>
      </dsp:txBody>
      <dsp:txXfrm>
        <a:off x="944849" y="2487130"/>
        <a:ext cx="5597622" cy="978483"/>
      </dsp:txXfrm>
    </dsp:sp>
    <dsp:sp modelId="{38F563FB-6167-425E-97D5-2E561941DB9F}">
      <dsp:nvSpPr>
        <dsp:cNvPr id="0" name=""/>
        <dsp:cNvSpPr/>
      </dsp:nvSpPr>
      <dsp:spPr>
        <a:xfrm>
          <a:off x="1600229" y="3685031"/>
          <a:ext cx="6583680" cy="103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Outcome: Increase in health awareness of local community</a:t>
          </a:r>
          <a:endParaRPr lang="en-US" sz="2000" b="1" kern="1200" dirty="0"/>
        </a:p>
      </dsp:txBody>
      <dsp:txXfrm>
        <a:off x="1630671" y="3715473"/>
        <a:ext cx="5295823" cy="978484"/>
      </dsp:txXfrm>
    </dsp:sp>
    <dsp:sp modelId="{092A2AD7-67DB-4B43-92BC-8F0EFCD464D6}">
      <dsp:nvSpPr>
        <dsp:cNvPr id="0" name=""/>
        <dsp:cNvSpPr/>
      </dsp:nvSpPr>
      <dsp:spPr>
        <a:xfrm>
          <a:off x="5908090" y="796061"/>
          <a:ext cx="675589" cy="67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060098" y="796061"/>
        <a:ext cx="371573" cy="508381"/>
      </dsp:txXfrm>
    </dsp:sp>
    <dsp:sp modelId="{D7DF3908-7999-4F8B-866E-EAAEA00AF134}">
      <dsp:nvSpPr>
        <dsp:cNvPr id="0" name=""/>
        <dsp:cNvSpPr/>
      </dsp:nvSpPr>
      <dsp:spPr>
        <a:xfrm>
          <a:off x="6459474" y="2024405"/>
          <a:ext cx="675589" cy="67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611482" y="2024405"/>
        <a:ext cx="371573" cy="508381"/>
      </dsp:txXfrm>
    </dsp:sp>
    <dsp:sp modelId="{D39FE1AB-4286-41BC-B8A5-498B039AAA69}">
      <dsp:nvSpPr>
        <dsp:cNvPr id="0" name=""/>
        <dsp:cNvSpPr/>
      </dsp:nvSpPr>
      <dsp:spPr>
        <a:xfrm>
          <a:off x="7002627" y="3252749"/>
          <a:ext cx="675589" cy="675589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7154635" y="3252749"/>
        <a:ext cx="371573" cy="508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D804A-02BF-49E0-81B4-6AE130CC0786}" type="datetimeFigureOut">
              <a:rPr lang="en-US" smtClean="0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D80F9-8B96-4707-B546-4136BA1EB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6477000" cy="137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Impact India Foundation </a:t>
            </a: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400" dirty="0" smtClean="0"/>
              <a:t>Community Health Initiative 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172200" cy="2590800"/>
          </a:xfrm>
        </p:spPr>
        <p:txBody>
          <a:bodyPr>
            <a:normAutofit/>
          </a:bodyPr>
          <a:lstStyle/>
          <a:p>
            <a:endParaRPr lang="en-US" sz="8800" b="1" dirty="0" smtClean="0">
              <a:solidFill>
                <a:srgbClr val="00B050"/>
              </a:solidFill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22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4724400" cy="1066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49135"/>
              </a:avLst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DVB-TTSurekh"/>
            </a:endParaRPr>
          </a:p>
        </p:txBody>
      </p:sp>
      <p:pic>
        <p:nvPicPr>
          <p:cNvPr id="2050" name="Picture 2" descr="C:\Documents and Settings\Mr. Londhe\Desktop\DSC010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371600"/>
            <a:ext cx="8229600" cy="5257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62200" y="1752600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/>
              <a:t>Parali</a:t>
            </a:r>
            <a:r>
              <a:rPr lang="en-US" sz="2000" b="1" dirty="0"/>
              <a:t> Primary Health Centre, Wada,</a:t>
            </a:r>
            <a:br>
              <a:rPr lang="en-US" sz="2000" b="1" dirty="0"/>
            </a:br>
            <a:r>
              <a:rPr lang="en-US" sz="2000" b="1" dirty="0"/>
              <a:t> Thane District, </a:t>
            </a:r>
            <a:r>
              <a:rPr lang="en-US" sz="2000" b="1" dirty="0" smtClean="0"/>
              <a:t>Maharashtra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5334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B050"/>
                </a:solidFill>
              </a:rPr>
              <a:t>                                 Rubella</a:t>
            </a:r>
            <a:r>
              <a:rPr lang="en-US" sz="2400" b="1" dirty="0" smtClean="0"/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Immunisation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Why ?</a:t>
            </a:r>
          </a:p>
          <a:p>
            <a:pPr marL="0" indent="0">
              <a:buNone/>
            </a:pPr>
            <a:r>
              <a:rPr lang="en-US" sz="1800" dirty="0" smtClean="0"/>
              <a:t>       German Measles also </a:t>
            </a:r>
          </a:p>
          <a:p>
            <a:pPr marL="0" indent="0">
              <a:buNone/>
            </a:pPr>
            <a:r>
              <a:rPr lang="en-US" sz="1800" dirty="0" smtClean="0"/>
              <a:t>       causes disability in newborn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Impact’s role </a:t>
            </a:r>
          </a:p>
          <a:p>
            <a:pPr marL="0" indent="0">
              <a:buNone/>
            </a:pPr>
            <a:r>
              <a:rPr lang="en-US" sz="1800" dirty="0" smtClean="0"/>
              <a:t>       Create community awareness on </a:t>
            </a:r>
          </a:p>
          <a:p>
            <a:pPr marL="0" indent="0">
              <a:buNone/>
            </a:pPr>
            <a:r>
              <a:rPr lang="en-US" sz="1800" dirty="0" smtClean="0"/>
              <a:t>       </a:t>
            </a:r>
            <a:r>
              <a:rPr lang="en-US" sz="1800" dirty="0" err="1" smtClean="0"/>
              <a:t>Immunisation</a:t>
            </a:r>
            <a:r>
              <a:rPr lang="en-US" sz="1800" dirty="0" smtClean="0"/>
              <a:t>; Availability of vaccine 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Outcome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 200 </a:t>
            </a:r>
            <a:r>
              <a:rPr lang="en-US" sz="1800" b="1" dirty="0">
                <a:solidFill>
                  <a:srgbClr val="FF0000"/>
                </a:solidFill>
              </a:rPr>
              <a:t>adolescent girls vaccinated free of </a:t>
            </a:r>
            <a:r>
              <a:rPr lang="en-US" sz="1800" b="1" dirty="0" smtClean="0">
                <a:solidFill>
                  <a:srgbClr val="FF0000"/>
                </a:solidFill>
              </a:rPr>
              <a:t>cost; with more to go.</a:t>
            </a:r>
            <a:r>
              <a:rPr lang="en-US" sz="1800" b="1" dirty="0" smtClean="0"/>
              <a:t> </a:t>
            </a:r>
          </a:p>
          <a:p>
            <a:pPr marL="0" indent="0">
              <a:buNone/>
            </a:pPr>
            <a:r>
              <a:rPr lang="en-US" sz="1800" dirty="0" smtClean="0"/>
              <a:t>       Prevention of congenital disabilities </a:t>
            </a: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" y="152400"/>
            <a:ext cx="68199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initiative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r. Londhe\Desktop\21-3-13 Rubella immunization programme - adolscent girls group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286000"/>
            <a:ext cx="34290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32004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Curative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286000"/>
            <a:ext cx="7810500" cy="3809999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Why ?</a:t>
            </a:r>
          </a:p>
          <a:p>
            <a:pPr marL="0" indent="0">
              <a:buNone/>
            </a:pPr>
            <a:r>
              <a:rPr lang="en-US" sz="1900" dirty="0" smtClean="0"/>
              <a:t>       </a:t>
            </a:r>
            <a:r>
              <a:rPr lang="en-US" sz="1800" dirty="0" smtClean="0"/>
              <a:t>Reduce existing disability 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Impact’s role </a:t>
            </a:r>
          </a:p>
          <a:p>
            <a:pPr marL="0" indent="0">
              <a:buNone/>
            </a:pPr>
            <a:r>
              <a:rPr lang="en-US" sz="1900" dirty="0" smtClean="0"/>
              <a:t>      </a:t>
            </a:r>
            <a:r>
              <a:rPr lang="en-US" sz="1800" dirty="0" smtClean="0"/>
              <a:t>Identify cleft and cataract cases and </a:t>
            </a:r>
          </a:p>
          <a:p>
            <a:pPr marL="0" indent="0">
              <a:buNone/>
            </a:pPr>
            <a:r>
              <a:rPr lang="en-US" sz="1800" dirty="0" smtClean="0"/>
              <a:t>      physically challenged.</a:t>
            </a:r>
          </a:p>
          <a:p>
            <a:pPr marL="0" indent="0">
              <a:buNone/>
            </a:pPr>
            <a:r>
              <a:rPr lang="en-US" sz="1800" dirty="0" smtClean="0"/>
              <a:t>      Correction of disability at apex hospitals 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(130 persons availed services )</a:t>
            </a:r>
          </a:p>
          <a:p>
            <a:pPr marL="0" indent="0">
              <a:buNone/>
            </a:pPr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Outcome</a:t>
            </a:r>
          </a:p>
          <a:p>
            <a:pPr marL="0" indent="0">
              <a:buNone/>
            </a:pPr>
            <a:r>
              <a:rPr lang="en-US" sz="1900" dirty="0" smtClean="0"/>
              <a:t>      </a:t>
            </a:r>
            <a:r>
              <a:rPr lang="en-US" sz="1800" dirty="0" smtClean="0"/>
              <a:t>Disabled  brought  into social stream </a:t>
            </a:r>
          </a:p>
          <a:p>
            <a:pPr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52400"/>
            <a:ext cx="6629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Documents and Settings\Mr. Londhe\Desktop\DSC006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2472" y="1676400"/>
            <a:ext cx="2530828" cy="2590800"/>
          </a:xfrm>
          <a:prstGeom prst="rect">
            <a:avLst/>
          </a:prstGeom>
          <a:noFill/>
        </p:spPr>
      </p:pic>
      <p:pic>
        <p:nvPicPr>
          <p:cNvPr id="5125" name="Picture 5" descr="C:\Documents and Settings\Mr. Londhe\Desktop\P102043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713019"/>
            <a:ext cx="2438400" cy="25353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53300" y="2228165"/>
            <a:ext cx="895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Before &amp; After </a:t>
            </a:r>
          </a:p>
          <a:p>
            <a:r>
              <a:rPr lang="en-US" sz="1400" dirty="0" smtClean="0"/>
              <a:t>Cleft  Lip Surgery</a:t>
            </a:r>
            <a:endParaRPr lang="en-IN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77724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Toy Bank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81200"/>
            <a:ext cx="8191500" cy="4144963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Why?</a:t>
            </a:r>
          </a:p>
          <a:p>
            <a:pPr marL="0" indent="0">
              <a:buNone/>
            </a:pPr>
            <a:r>
              <a:rPr lang="en-US" sz="1900" dirty="0" smtClean="0"/>
              <a:t>       To develop interest in learning </a:t>
            </a:r>
          </a:p>
          <a:p>
            <a:pPr marL="0" indent="0">
              <a:buNone/>
            </a:pPr>
            <a:r>
              <a:rPr lang="en-US" sz="1900" dirty="0" smtClean="0"/>
              <a:t>        among children; promote curricular and </a:t>
            </a:r>
          </a:p>
          <a:p>
            <a:pPr marL="0" indent="0">
              <a:buNone/>
            </a:pPr>
            <a:r>
              <a:rPr lang="en-US" sz="1900" dirty="0" smtClean="0"/>
              <a:t>        social skills through games </a:t>
            </a:r>
          </a:p>
          <a:p>
            <a:pPr marL="0" indent="0">
              <a:buNone/>
            </a:pPr>
            <a:endParaRPr lang="en-US" sz="1900" dirty="0" smtClean="0"/>
          </a:p>
          <a:p>
            <a:r>
              <a:rPr lang="en-US" sz="2200" b="1" dirty="0" smtClean="0">
                <a:solidFill>
                  <a:srgbClr val="0070C0"/>
                </a:solidFill>
              </a:rPr>
              <a:t>Impact’s role</a:t>
            </a:r>
          </a:p>
          <a:p>
            <a:pPr marL="0" indent="0">
              <a:buNone/>
            </a:pPr>
            <a:r>
              <a:rPr lang="en-US" sz="1900" dirty="0" smtClean="0"/>
              <a:t>       Partner with Toy bank</a:t>
            </a:r>
            <a:r>
              <a:rPr lang="en-US" sz="1900" dirty="0" smtClean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900" dirty="0" smtClean="0">
                <a:solidFill>
                  <a:srgbClr val="FF0000"/>
                </a:solidFill>
              </a:rPr>
              <a:t>      (5 Schools covered, 206 toys supplied)  </a:t>
            </a:r>
          </a:p>
          <a:p>
            <a:endParaRPr lang="en-US" sz="2200" b="1" dirty="0" smtClean="0">
              <a:solidFill>
                <a:srgbClr val="FF0000"/>
              </a:solidFill>
            </a:endParaRPr>
          </a:p>
          <a:p>
            <a:r>
              <a:rPr lang="en-US" sz="2200" b="1" dirty="0" smtClean="0">
                <a:solidFill>
                  <a:srgbClr val="0070C0"/>
                </a:solidFill>
              </a:rPr>
              <a:t>Outcome </a:t>
            </a:r>
          </a:p>
          <a:p>
            <a:pPr marL="0" indent="0">
              <a:buNone/>
            </a:pPr>
            <a:r>
              <a:rPr lang="en-US" sz="1800" dirty="0" smtClean="0"/>
              <a:t>       Enjoyable method of learning; well accepted by children and school authorities </a:t>
            </a: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152400"/>
            <a:ext cx="65532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r. Londhe\Desktop\Ashram School Parali (2) Head master Patil s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438400"/>
            <a:ext cx="3200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19200"/>
            <a:ext cx="5372100" cy="7620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Promotion of institutional childbirths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55000" lnSpcReduction="20000"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Why ?</a:t>
            </a:r>
          </a:p>
          <a:p>
            <a:pPr marL="0" indent="0">
              <a:buNone/>
            </a:pPr>
            <a:r>
              <a:rPr lang="en-US" sz="3300" dirty="0" smtClean="0"/>
              <a:t>       Reduce IMR &amp; MMR, prevent disability </a:t>
            </a:r>
          </a:p>
          <a:p>
            <a:pPr marL="0" indent="0">
              <a:buNone/>
            </a:pPr>
            <a:r>
              <a:rPr lang="en-US" sz="3300" dirty="0" smtClean="0"/>
              <a:t>       Prevent morbidity in mothers</a:t>
            </a: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sz="3600" b="1" dirty="0" smtClean="0">
                <a:solidFill>
                  <a:srgbClr val="0070C0"/>
                </a:solidFill>
              </a:rPr>
              <a:t>Impact’s role </a:t>
            </a:r>
          </a:p>
          <a:p>
            <a:pPr marL="0" indent="0">
              <a:buNone/>
            </a:pPr>
            <a:r>
              <a:rPr lang="en-US" sz="2900" dirty="0" smtClean="0"/>
              <a:t>       </a:t>
            </a:r>
            <a:r>
              <a:rPr lang="en-US" sz="3300" dirty="0" smtClean="0"/>
              <a:t>Increase community awareness on advantages of</a:t>
            </a:r>
          </a:p>
          <a:p>
            <a:pPr marL="0" indent="0">
              <a:buNone/>
            </a:pPr>
            <a:r>
              <a:rPr lang="en-US" sz="3300" dirty="0" smtClean="0"/>
              <a:t>       hospital deliveries and disadvantages and risks of home deliveries;</a:t>
            </a: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       Motivate pregnant woman and decision makers by frequent </a:t>
            </a:r>
            <a:r>
              <a:rPr lang="en-US" sz="3300" dirty="0" err="1" smtClean="0"/>
              <a:t>counselling</a:t>
            </a:r>
            <a:r>
              <a:rPr lang="en-US" sz="3300" dirty="0"/>
              <a:t> </a:t>
            </a:r>
            <a:r>
              <a:rPr lang="en-US" sz="3300" dirty="0" smtClean="0"/>
              <a:t>in remote</a:t>
            </a:r>
            <a:endParaRPr lang="en-US" sz="3300" dirty="0"/>
          </a:p>
          <a:p>
            <a:pPr marL="0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 areas</a:t>
            </a:r>
            <a:r>
              <a:rPr lang="en-US" sz="3300" dirty="0"/>
              <a:t>;</a:t>
            </a:r>
          </a:p>
          <a:p>
            <a:pPr marL="0" indent="0">
              <a:buNone/>
            </a:pPr>
            <a:r>
              <a:rPr lang="en-US" sz="3300" dirty="0" smtClean="0"/>
              <a:t>       Facilitation of transport,  function as care taker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sz="3600" b="1" dirty="0" smtClean="0">
                <a:solidFill>
                  <a:srgbClr val="0070C0"/>
                </a:solidFill>
              </a:rPr>
              <a:t>Outcome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       </a:t>
            </a:r>
            <a:r>
              <a:rPr lang="en-US" sz="3300" dirty="0" smtClean="0">
                <a:solidFill>
                  <a:srgbClr val="FF0000"/>
                </a:solidFill>
              </a:rPr>
              <a:t>Institutional </a:t>
            </a:r>
            <a:r>
              <a:rPr lang="en-US" sz="3300" dirty="0">
                <a:solidFill>
                  <a:srgbClr val="FF0000"/>
                </a:solidFill>
              </a:rPr>
              <a:t>deliveries- 1122/1348 </a:t>
            </a:r>
            <a:r>
              <a:rPr lang="en-US" sz="3300" dirty="0" smtClean="0">
                <a:solidFill>
                  <a:srgbClr val="FF0000"/>
                </a:solidFill>
              </a:rPr>
              <a:t>(83</a:t>
            </a:r>
            <a:r>
              <a:rPr lang="en-US" sz="3300" dirty="0">
                <a:solidFill>
                  <a:srgbClr val="FF0000"/>
                </a:solidFill>
              </a:rPr>
              <a:t>%)</a:t>
            </a:r>
          </a:p>
          <a:p>
            <a:pPr marL="0" indent="0">
              <a:buNone/>
            </a:pPr>
            <a:r>
              <a:rPr lang="en-US" sz="3300" dirty="0" smtClean="0">
                <a:solidFill>
                  <a:srgbClr val="FF0000"/>
                </a:solidFill>
              </a:rPr>
              <a:t>       Deliveries </a:t>
            </a:r>
            <a:r>
              <a:rPr lang="en-US" sz="3300" dirty="0">
                <a:solidFill>
                  <a:srgbClr val="FF0000"/>
                </a:solidFill>
              </a:rPr>
              <a:t>in PHC </a:t>
            </a:r>
            <a:r>
              <a:rPr lang="en-US" sz="3300" dirty="0" err="1">
                <a:solidFill>
                  <a:srgbClr val="FF0000"/>
                </a:solidFill>
              </a:rPr>
              <a:t>Parali</a:t>
            </a:r>
            <a:r>
              <a:rPr lang="en-US" sz="3300" dirty="0">
                <a:solidFill>
                  <a:srgbClr val="FF0000"/>
                </a:solidFill>
              </a:rPr>
              <a:t>- 2011-12 =</a:t>
            </a:r>
            <a:r>
              <a:rPr lang="en-US" sz="3300" dirty="0" smtClean="0">
                <a:solidFill>
                  <a:srgbClr val="00B050"/>
                </a:solidFill>
              </a:rPr>
              <a:t>90</a:t>
            </a:r>
            <a:r>
              <a:rPr lang="en-US" sz="3300" dirty="0" smtClean="0">
                <a:solidFill>
                  <a:srgbClr val="FF0000"/>
                </a:solidFill>
              </a:rPr>
              <a:t>, </a:t>
            </a:r>
            <a:r>
              <a:rPr lang="en-US" sz="3300" dirty="0">
                <a:solidFill>
                  <a:srgbClr val="FF0000"/>
                </a:solidFill>
              </a:rPr>
              <a:t>2012-13=</a:t>
            </a:r>
            <a:r>
              <a:rPr lang="en-US" sz="3300" dirty="0">
                <a:solidFill>
                  <a:srgbClr val="00B050"/>
                </a:solidFill>
              </a:rPr>
              <a:t>124</a:t>
            </a:r>
            <a:r>
              <a:rPr lang="en-US" sz="3300" dirty="0">
                <a:solidFill>
                  <a:srgbClr val="FF0000"/>
                </a:solidFill>
              </a:rPr>
              <a:t> ( IPHS </a:t>
            </a:r>
            <a:r>
              <a:rPr lang="en-US" sz="3300" dirty="0" smtClean="0">
                <a:solidFill>
                  <a:srgbClr val="FF0000"/>
                </a:solidFill>
              </a:rPr>
              <a:t>sanction reverted)</a:t>
            </a:r>
            <a:endParaRPr lang="en-US" sz="3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300" dirty="0" smtClean="0"/>
              <a:t>       Safe deliveries, timely referrals of high-risk  pregnancies </a:t>
            </a:r>
            <a:endParaRPr lang="en-US" sz="3300" dirty="0"/>
          </a:p>
          <a:p>
            <a:pPr marL="0" indent="0">
              <a:buNone/>
            </a:pPr>
            <a:r>
              <a:rPr lang="en-US" sz="3300" dirty="0" smtClean="0"/>
              <a:t>      Reduce IMR, MMR and avoid morbidity in mother &amp; child .</a:t>
            </a:r>
            <a:endParaRPr lang="en-US" sz="33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2700"/>
            <a:ext cx="6985000" cy="1358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E:\26-6-13 Sagmal ( Ogada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312986"/>
            <a:ext cx="2895600" cy="2227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153400" cy="381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Immunisation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8115300" cy="39925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 ?</a:t>
            </a:r>
          </a:p>
          <a:p>
            <a:pPr marL="0" indent="0">
              <a:buNone/>
            </a:pPr>
            <a:r>
              <a:rPr lang="en-US" sz="1900" dirty="0" smtClean="0"/>
              <a:t>       </a:t>
            </a:r>
            <a:r>
              <a:rPr lang="en-US" sz="1800" dirty="0" smtClean="0"/>
              <a:t>Prevent disease rather than deal</a:t>
            </a:r>
          </a:p>
          <a:p>
            <a:pPr marL="0" indent="0">
              <a:buNone/>
            </a:pPr>
            <a:r>
              <a:rPr lang="en-US" sz="1800" dirty="0" smtClean="0"/>
              <a:t>        with consequences; </a:t>
            </a:r>
          </a:p>
          <a:p>
            <a:pPr marL="0" indent="0">
              <a:buNone/>
            </a:pPr>
            <a:r>
              <a:rPr lang="en-US" sz="1800" dirty="0" smtClean="0"/>
              <a:t>        Promote herd immunity 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Impact’s role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134 Community Capacity Building sessions per month </a:t>
            </a:r>
          </a:p>
          <a:p>
            <a:pPr marL="0" indent="0">
              <a:buNone/>
            </a:pPr>
            <a:r>
              <a:rPr lang="en-US" sz="1800" dirty="0" smtClean="0"/>
              <a:t>       to ensure community participation in </a:t>
            </a:r>
            <a:r>
              <a:rPr lang="en-US" sz="1800" dirty="0" err="1" smtClean="0"/>
              <a:t>immunisation</a:t>
            </a:r>
            <a:r>
              <a:rPr lang="en-US" sz="1800" dirty="0" smtClean="0"/>
              <a:t>;</a:t>
            </a:r>
          </a:p>
          <a:p>
            <a:pPr marL="0" indent="0">
              <a:buNone/>
            </a:pPr>
            <a:r>
              <a:rPr lang="en-US" sz="1800" dirty="0" smtClean="0"/>
              <a:t>       Identify and motivate defaulters</a:t>
            </a:r>
            <a:endParaRPr lang="en-US" sz="1800" dirty="0" smtClean="0">
              <a:solidFill>
                <a:srgbClr val="7030A0"/>
              </a:solidFill>
            </a:endParaRPr>
          </a:p>
          <a:p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Outcome </a:t>
            </a:r>
          </a:p>
          <a:p>
            <a:pPr marL="0" indent="0">
              <a:buNone/>
            </a:pPr>
            <a:r>
              <a:rPr lang="en-US" sz="1800" dirty="0" smtClean="0"/>
              <a:t>       Increase number of people immunized </a:t>
            </a:r>
            <a:r>
              <a:rPr lang="en-US" sz="1800" b="1" dirty="0" smtClean="0">
                <a:solidFill>
                  <a:srgbClr val="FF0000"/>
                </a:solidFill>
              </a:rPr>
              <a:t>(95% coverage)</a:t>
            </a:r>
          </a:p>
          <a:p>
            <a:pPr marL="0" indent="0">
              <a:buNone/>
            </a:pPr>
            <a:r>
              <a:rPr lang="en-US" sz="1800" dirty="0" smtClean="0"/>
              <a:t>       Prevent disease and disability</a:t>
            </a:r>
          </a:p>
          <a:p>
            <a:pPr>
              <a:buFont typeface="Arial" charset="0"/>
              <a:buChar char="•"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28700" y="152400"/>
            <a:ext cx="69723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initiative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Mr. Londhe\Desktop\8.6.13 Pinjal Immunization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8028" y="2314575"/>
            <a:ext cx="2841172" cy="2486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7772400" cy="609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00B050"/>
                </a:solidFill>
              </a:rPr>
              <a:t>                            Ante Natal &amp; Post Natal Care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0772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Why ?</a:t>
            </a:r>
          </a:p>
          <a:p>
            <a:pPr>
              <a:buNone/>
            </a:pPr>
            <a:r>
              <a:rPr lang="en-US" sz="2300" dirty="0" smtClean="0"/>
              <a:t>       Crucial to life long health </a:t>
            </a:r>
          </a:p>
          <a:p>
            <a:pPr>
              <a:buNone/>
            </a:pPr>
            <a:r>
              <a:rPr lang="en-US" sz="2300" dirty="0" smtClean="0"/>
              <a:t>       Prevent  disabilities -  Clefts, </a:t>
            </a:r>
            <a:r>
              <a:rPr lang="en-US" sz="2300" dirty="0" err="1" smtClean="0"/>
              <a:t>Spina</a:t>
            </a:r>
            <a:r>
              <a:rPr lang="en-US" sz="2300" dirty="0" smtClean="0"/>
              <a:t> Bifida and </a:t>
            </a:r>
          </a:p>
          <a:p>
            <a:pPr>
              <a:buNone/>
            </a:pPr>
            <a:r>
              <a:rPr lang="en-US" sz="2300" dirty="0" smtClean="0"/>
              <a:t>       Low Birth Weight babies prone to ill health</a:t>
            </a:r>
          </a:p>
          <a:p>
            <a:pPr>
              <a:buNone/>
            </a:pPr>
            <a:endParaRPr lang="en-US" sz="2300" dirty="0" smtClean="0"/>
          </a:p>
          <a:p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Impact’s role </a:t>
            </a:r>
          </a:p>
          <a:p>
            <a:pPr marL="0" indent="0">
              <a:buNone/>
            </a:pPr>
            <a:r>
              <a:rPr lang="en-US" sz="2300" dirty="0" smtClean="0"/>
              <a:t>      Conduct 134 sessions  per month,</a:t>
            </a:r>
          </a:p>
          <a:p>
            <a:pPr marL="0" indent="0">
              <a:buNone/>
            </a:pPr>
            <a:r>
              <a:rPr lang="en-US" sz="2300" dirty="0" smtClean="0"/>
              <a:t>      Educate women on pregnancy, child birth </a:t>
            </a:r>
          </a:p>
          <a:p>
            <a:pPr marL="0" indent="0">
              <a:buNone/>
            </a:pPr>
            <a:r>
              <a:rPr lang="en-US" sz="2300" dirty="0" smtClean="0"/>
              <a:t>      and childcare;</a:t>
            </a:r>
          </a:p>
          <a:p>
            <a:pPr marL="0" indent="0">
              <a:buNone/>
            </a:pPr>
            <a:r>
              <a:rPr lang="en-US" sz="2300" dirty="0" smtClean="0"/>
              <a:t>      Diet </a:t>
            </a:r>
            <a:r>
              <a:rPr lang="en-US" sz="2300" dirty="0" err="1" smtClean="0"/>
              <a:t>counselling</a:t>
            </a:r>
            <a:r>
              <a:rPr lang="en-US" sz="2300" dirty="0" smtClean="0"/>
              <a:t>;</a:t>
            </a:r>
            <a:endParaRPr lang="en-US" sz="2300" dirty="0"/>
          </a:p>
          <a:p>
            <a:pPr marL="0" indent="0">
              <a:buNone/>
            </a:pPr>
            <a:r>
              <a:rPr lang="en-US" sz="2300" dirty="0" smtClean="0"/>
              <a:t>      Ensure women seek medical help if needed</a:t>
            </a:r>
          </a:p>
          <a:p>
            <a:pPr marL="0" indent="0">
              <a:buNone/>
            </a:pPr>
            <a:endParaRPr lang="en-US" sz="2300" b="1" dirty="0" smtClean="0">
              <a:solidFill>
                <a:srgbClr val="7030A0"/>
              </a:solidFill>
            </a:endParaRPr>
          </a:p>
          <a:p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Outcome </a:t>
            </a:r>
          </a:p>
          <a:p>
            <a:pPr>
              <a:buNone/>
            </a:pPr>
            <a:r>
              <a:rPr lang="en-US" sz="2300" dirty="0" smtClean="0"/>
              <a:t>      Lower infant and Maternal mortality; </a:t>
            </a:r>
          </a:p>
          <a:p>
            <a:pPr>
              <a:buNone/>
            </a:pPr>
            <a:r>
              <a:rPr lang="en-US" sz="2300" dirty="0" smtClean="0"/>
              <a:t>      Less disability</a:t>
            </a:r>
          </a:p>
          <a:p>
            <a:pPr>
              <a:buFont typeface="Arial" charset="0"/>
              <a:buChar char="•"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0"/>
            <a:ext cx="6934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r. Londhe\Desktop\8-1-13 katichapada ANC checkup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276600"/>
            <a:ext cx="34290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2672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  </a:t>
            </a:r>
            <a:r>
              <a:rPr lang="en-US" sz="2700" b="1" dirty="0" smtClean="0">
                <a:solidFill>
                  <a:srgbClr val="00B050"/>
                </a:solidFill>
              </a:rPr>
              <a:t>Visitors </a:t>
            </a:r>
            <a:r>
              <a:rPr lang="en-US" b="1" dirty="0" smtClean="0">
                <a:solidFill>
                  <a:srgbClr val="00B050"/>
                </a:solidFill>
              </a:rPr>
              <a:t>  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7696200" cy="37338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Why ?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1800" dirty="0" smtClean="0"/>
              <a:t>Communicate field-based strategies,</a:t>
            </a:r>
          </a:p>
          <a:p>
            <a:pPr marL="252000" indent="0">
              <a:spcBef>
                <a:spcPts val="0"/>
              </a:spcBef>
              <a:buNone/>
            </a:pPr>
            <a:r>
              <a:rPr lang="en-US" sz="1800" dirty="0" smtClean="0"/>
              <a:t>  learn international methods</a:t>
            </a:r>
          </a:p>
          <a:p>
            <a:pPr marL="252000" indent="0">
              <a:spcBef>
                <a:spcPts val="0"/>
              </a:spcBef>
              <a:buNone/>
            </a:pPr>
            <a:endParaRPr lang="en-US" sz="2400" b="1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Impact’s role </a:t>
            </a:r>
          </a:p>
          <a:p>
            <a:pPr>
              <a:buNone/>
            </a:pPr>
            <a:r>
              <a:rPr lang="en-US" sz="1800" dirty="0" smtClean="0"/>
              <a:t>	Welcome, facilitation of </a:t>
            </a:r>
            <a:r>
              <a:rPr lang="en-US" sz="1800" dirty="0"/>
              <a:t> </a:t>
            </a:r>
            <a:r>
              <a:rPr lang="en-US" sz="1800" dirty="0" err="1" smtClean="0"/>
              <a:t>programme</a:t>
            </a:r>
            <a:r>
              <a:rPr lang="en-US" sz="1800" dirty="0" smtClean="0"/>
              <a:t> visits, guide medical electives and interns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Outcome  </a:t>
            </a:r>
          </a:p>
          <a:p>
            <a:pPr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Feedback, suggestions, </a:t>
            </a:r>
            <a:r>
              <a:rPr lang="en-US" sz="1800" dirty="0" err="1" smtClean="0"/>
              <a:t>learnings</a:t>
            </a:r>
            <a:r>
              <a:rPr lang="en-US" sz="1800" dirty="0" smtClean="0"/>
              <a:t>, promotions and donations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152400"/>
            <a:ext cx="6553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r. Londhe\Desktop\U.K. medical student visit C HI off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905000"/>
            <a:ext cx="32004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115300" cy="457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Challenges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15300" cy="4953000"/>
          </a:xfrm>
        </p:spPr>
        <p:txBody>
          <a:bodyPr>
            <a:normAutofit/>
          </a:bodyPr>
          <a:lstStyle/>
          <a:p>
            <a:r>
              <a:rPr lang="en-US" sz="1900" b="1" dirty="0" smtClean="0">
                <a:solidFill>
                  <a:srgbClr val="0070C0"/>
                </a:solidFill>
              </a:rPr>
              <a:t>Local migration:</a:t>
            </a:r>
            <a:r>
              <a:rPr lang="en-US" sz="1900" dirty="0" smtClean="0"/>
              <a:t>  Large -scale  migration in search of livelihood, after harvest. </a:t>
            </a:r>
          </a:p>
          <a:p>
            <a:r>
              <a:rPr lang="en-US" sz="1900" b="1" dirty="0" smtClean="0">
                <a:solidFill>
                  <a:srgbClr val="0070C0"/>
                </a:solidFill>
              </a:rPr>
              <a:t>Non availability of electricity</a:t>
            </a:r>
            <a:r>
              <a:rPr lang="en-US" sz="1900" b="1" dirty="0" smtClean="0"/>
              <a:t>:</a:t>
            </a:r>
            <a:r>
              <a:rPr lang="en-US" sz="1900" dirty="0" smtClean="0"/>
              <a:t> Restricts  presentation of videos / slide shows . This detracts from the holistic </a:t>
            </a:r>
            <a:r>
              <a:rPr lang="en-US" sz="1900" dirty="0"/>
              <a:t> </a:t>
            </a:r>
            <a:r>
              <a:rPr lang="en-US" sz="1900" dirty="0" smtClean="0"/>
              <a:t>education experience; </a:t>
            </a:r>
          </a:p>
          <a:p>
            <a:pPr marL="0" indent="0">
              <a:buNone/>
            </a:pPr>
            <a:r>
              <a:rPr lang="en-US" sz="1900" dirty="0"/>
              <a:t> </a:t>
            </a:r>
            <a:r>
              <a:rPr lang="en-US" sz="1900" dirty="0" smtClean="0"/>
              <a:t>     Upload of field data to an electronic system is a challenge. </a:t>
            </a:r>
          </a:p>
          <a:p>
            <a:r>
              <a:rPr lang="en-US" sz="1900" b="1" dirty="0" smtClean="0">
                <a:solidFill>
                  <a:srgbClr val="0070C0"/>
                </a:solidFill>
              </a:rPr>
              <a:t>False reporting: </a:t>
            </a:r>
            <a:r>
              <a:rPr lang="en-US" sz="1900" dirty="0" smtClean="0"/>
              <a:t> Government field staff  misreport data.  </a:t>
            </a:r>
            <a:r>
              <a:rPr lang="en-US" sz="1900" dirty="0" err="1"/>
              <a:t>E</a:t>
            </a:r>
            <a:r>
              <a:rPr lang="en-US" sz="1900" dirty="0" err="1" smtClean="0"/>
              <a:t>.g</a:t>
            </a:r>
            <a:r>
              <a:rPr lang="en-US" sz="1900" dirty="0" smtClean="0"/>
              <a:t>- Noting home deliveries as hospital deliveries, Maternal  deaths as normal deaths, short life births as still-births. See figures below:</a:t>
            </a:r>
          </a:p>
          <a:p>
            <a:pPr>
              <a:buNone/>
            </a:pPr>
            <a:r>
              <a:rPr lang="en-US" sz="1900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sz="1900" dirty="0" smtClean="0"/>
              <a:t>                                                                            </a:t>
            </a:r>
          </a:p>
          <a:p>
            <a:pPr>
              <a:buNone/>
            </a:pPr>
            <a:r>
              <a:rPr lang="en-US" sz="1900" dirty="0" smtClean="0"/>
              <a:t>                                                                              Con</a:t>
            </a:r>
            <a:r>
              <a:rPr lang="en-US" dirty="0" smtClean="0"/>
              <a:t>t… 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52400"/>
            <a:ext cx="68580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270430"/>
              </p:ext>
            </p:extLst>
          </p:nvPr>
        </p:nvGraphicFramePr>
        <p:xfrm>
          <a:off x="838203" y="4114800"/>
          <a:ext cx="7315197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775"/>
                <a:gridCol w="2714920"/>
                <a:gridCol w="2639502"/>
              </a:tblGrid>
              <a:tr h="114056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Year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Home delivery as per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      Government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Health staff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Home delivery as per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CHI staff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34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2012-13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194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        242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(+48)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4616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April 13 to July 13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         200   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(+97)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934200" y="6324600"/>
            <a:ext cx="137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          </a:t>
            </a:r>
            <a:r>
              <a:rPr lang="en-US" sz="1600" b="1" dirty="0" err="1" smtClean="0"/>
              <a:t>Contd</a:t>
            </a:r>
            <a:r>
              <a:rPr lang="en-US" sz="1600" b="1" dirty="0" smtClean="0"/>
              <a:t> …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00" y="1524000"/>
            <a:ext cx="7632700" cy="53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Challenges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133600"/>
            <a:ext cx="8191500" cy="4572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Areas without roads and electricity</a:t>
            </a:r>
            <a:r>
              <a:rPr lang="en-US" sz="2000" dirty="0" smtClean="0"/>
              <a:t>      </a:t>
            </a:r>
            <a:r>
              <a:rPr lang="en-US" sz="1800" dirty="0" smtClean="0"/>
              <a:t>45 </a:t>
            </a:r>
            <a:r>
              <a:rPr lang="en-US" sz="1800" dirty="0"/>
              <a:t>V</a:t>
            </a:r>
            <a:r>
              <a:rPr lang="en-US" sz="1800" dirty="0" smtClean="0"/>
              <a:t>illages /Padas (hamlets) in remote rural areas hamper health progress</a:t>
            </a:r>
            <a:endParaRPr lang="en-US" sz="1800" dirty="0"/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Motivation of Govt. staff </a:t>
            </a:r>
            <a:r>
              <a:rPr lang="en-US" sz="2000" dirty="0" smtClean="0"/>
              <a:t>to complete assigned work on regular basis, </a:t>
            </a:r>
            <a:r>
              <a:rPr lang="en-US" sz="1800" dirty="0" smtClean="0"/>
              <a:t>including tracking of drop-out beneficiaries</a:t>
            </a:r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Attendance of Govt. staff </a:t>
            </a:r>
            <a:r>
              <a:rPr lang="en-US" sz="2000" b="1" dirty="0" smtClean="0"/>
              <a:t> </a:t>
            </a:r>
            <a:r>
              <a:rPr lang="en-US" sz="2000" dirty="0" smtClean="0"/>
              <a:t>such as </a:t>
            </a:r>
            <a:r>
              <a:rPr lang="en-US" sz="1800" dirty="0" smtClean="0"/>
              <a:t>ASHAs, at healthcare orientation sessions by IIF continues  to be poor due to lack of provision of TADA</a:t>
            </a:r>
          </a:p>
          <a:p>
            <a:endParaRPr lang="en-US" sz="2000" b="1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Capacity Building of Government</a:t>
            </a:r>
            <a:r>
              <a:rPr lang="en-US" sz="2000" dirty="0" smtClean="0">
                <a:solidFill>
                  <a:srgbClr val="0070C0"/>
                </a:solidFill>
              </a:rPr>
              <a:t>  </a:t>
            </a:r>
            <a:r>
              <a:rPr lang="en-US" sz="1800" dirty="0" smtClean="0"/>
              <a:t>to </a:t>
            </a:r>
            <a:r>
              <a:rPr lang="en-US" sz="1800" dirty="0" err="1" smtClean="0"/>
              <a:t>internalise</a:t>
            </a:r>
            <a:r>
              <a:rPr lang="en-US" sz="1800" dirty="0" smtClean="0"/>
              <a:t> and </a:t>
            </a:r>
            <a:r>
              <a:rPr lang="en-US" sz="1800" dirty="0" err="1" smtClean="0"/>
              <a:t>prioritise</a:t>
            </a:r>
            <a:r>
              <a:rPr lang="en-US" sz="1800" dirty="0" smtClean="0"/>
              <a:t> CHI </a:t>
            </a:r>
            <a:r>
              <a:rPr lang="en-US" sz="1800" dirty="0" err="1" smtClean="0"/>
              <a:t>programmes</a:t>
            </a:r>
            <a:r>
              <a:rPr lang="en-US" sz="1800" dirty="0" smtClean="0"/>
              <a:t> is an uphill task.   </a:t>
            </a:r>
          </a:p>
          <a:p>
            <a:pPr marL="0" indent="0" algn="r">
              <a:buNone/>
            </a:pPr>
            <a:r>
              <a:rPr lang="en-US" sz="1800" dirty="0" err="1" smtClean="0"/>
              <a:t>Contd</a:t>
            </a:r>
            <a:r>
              <a:rPr lang="en-US" sz="1800" dirty="0" smtClean="0"/>
              <a:t>……                                                                            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54100" y="152400"/>
            <a:ext cx="70231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696200" cy="533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Challenges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8001000" cy="44196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Motivating Government to  personally  interact with locals</a:t>
            </a:r>
            <a:endParaRPr lang="en-US" sz="20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      </a:t>
            </a:r>
            <a:r>
              <a:rPr lang="en-US" sz="2000" dirty="0" smtClean="0"/>
              <a:t>M</a:t>
            </a:r>
            <a:r>
              <a:rPr lang="en-US" sz="1800" dirty="0" smtClean="0"/>
              <a:t>erely distributing  pamphlets is not an IEC activity.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    Community capacity  building </a:t>
            </a:r>
            <a:r>
              <a:rPr lang="en-US" sz="1800" b="1" dirty="0" err="1" smtClean="0">
                <a:solidFill>
                  <a:srgbClr val="FF0000"/>
                </a:solidFill>
              </a:rPr>
              <a:t>programme</a:t>
            </a:r>
            <a:r>
              <a:rPr lang="en-US" sz="1800" b="1" dirty="0" smtClean="0">
                <a:solidFill>
                  <a:srgbClr val="FF0000"/>
                </a:solidFill>
              </a:rPr>
              <a:t> sessions are not built into the Govt. 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FF0000"/>
                </a:solidFill>
              </a:rPr>
              <a:t>      health </a:t>
            </a:r>
            <a:r>
              <a:rPr lang="en-US" sz="1800" b="1" dirty="0">
                <a:solidFill>
                  <a:srgbClr val="FF0000"/>
                </a:solidFill>
              </a:rPr>
              <a:t>system.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Superstitions, societal &amp; traditional pressures about </a:t>
            </a:r>
            <a:r>
              <a:rPr lang="en-US" sz="1800" dirty="0" smtClean="0"/>
              <a:t>health care continued to persist and are resistant to change</a:t>
            </a:r>
          </a:p>
          <a:p>
            <a:pPr marL="0" indent="0">
              <a:buNone/>
            </a:pPr>
            <a:r>
              <a:rPr lang="en-US" sz="2200" b="1" dirty="0" smtClean="0"/>
              <a:t> 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Community’s feeling of helplessness in demanding </a:t>
            </a:r>
            <a:r>
              <a:rPr lang="en-US" sz="1800" dirty="0" smtClean="0"/>
              <a:t>better health care services from the Government. 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</a:rPr>
              <a:t>   </a:t>
            </a:r>
            <a:r>
              <a:rPr lang="en-US" sz="1800" b="1" dirty="0" smtClean="0">
                <a:solidFill>
                  <a:srgbClr val="FF0000"/>
                </a:solidFill>
              </a:rPr>
              <a:t>(26 empowered Village Health Committees demonstrate this can be overcome!) </a:t>
            </a:r>
          </a:p>
          <a:p>
            <a:pPr>
              <a:buFont typeface="Arial" charset="0"/>
              <a:buChar char="•"/>
            </a:pPr>
            <a:endParaRPr lang="en-US" sz="24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127000"/>
            <a:ext cx="6858000" cy="185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90600"/>
            <a:ext cx="6553200" cy="1600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Impact India Foundation </a:t>
            </a:r>
            <a:r>
              <a:rPr lang="en-US" sz="2800" dirty="0" smtClean="0">
                <a:solidFill>
                  <a:srgbClr val="00B0F0"/>
                </a:solidFill>
              </a:rPr>
              <a:t/>
            </a:r>
            <a:br>
              <a:rPr lang="en-US" sz="2800" dirty="0" smtClean="0">
                <a:solidFill>
                  <a:srgbClr val="00B0F0"/>
                </a:solidFill>
              </a:rPr>
            </a:br>
            <a:r>
              <a:rPr lang="en-US" sz="2800" dirty="0" smtClean="0"/>
              <a:t>Community Health Initiative</a:t>
            </a:r>
            <a:br>
              <a:rPr lang="en-US" sz="2800" dirty="0" smtClean="0"/>
            </a:br>
            <a:r>
              <a:rPr lang="en-US" sz="2000" dirty="0" smtClean="0"/>
              <a:t>Population: 60,000, mainly </a:t>
            </a:r>
            <a:r>
              <a:rPr lang="en-US" sz="2000" dirty="0" err="1" smtClean="0"/>
              <a:t>Tribals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096000" cy="1905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Activities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April 2012 to July 2013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685800"/>
          </a:xfrm>
        </p:spPr>
        <p:txBody>
          <a:bodyPr>
            <a:normAutofit fontScale="90000"/>
          </a:bodyPr>
          <a:lstStyle/>
          <a:p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b="1" dirty="0" smtClean="0"/>
          </a:p>
          <a:p>
            <a:pPr>
              <a:buFont typeface="Arial" charset="0"/>
              <a:buChar char="•"/>
            </a:pPr>
            <a:endParaRPr lang="en-US" sz="24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9200" y="152400"/>
            <a:ext cx="6477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Mr. Londhe\Desktop\26-7-13 Ujjaini-Bhagatpada Cross river to visit this pada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47801"/>
            <a:ext cx="4038600" cy="4495800"/>
          </a:xfrm>
          <a:prstGeom prst="rect">
            <a:avLst/>
          </a:prstGeom>
          <a:noFill/>
        </p:spPr>
      </p:pic>
      <p:pic>
        <p:nvPicPr>
          <p:cNvPr id="10" name="Picture 2" descr="C:\Documents and Settings\Mr. Londhe\Desktop\26.7.13 Bhagatpada visit,not proper road available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447801"/>
            <a:ext cx="4343400" cy="4495799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6781800" y="5082063"/>
            <a:ext cx="20236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Thank You !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990599" y="5943601"/>
            <a:ext cx="691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CHI staff traversing long distances, through flooded streams, to track pregnant and new mothers at </a:t>
            </a:r>
            <a:r>
              <a:rPr lang="en-US" b="1" dirty="0" err="1" smtClean="0"/>
              <a:t>Bhagatpada</a:t>
            </a:r>
            <a:r>
              <a:rPr lang="en-US" b="1" dirty="0" smtClean="0"/>
              <a:t>, </a:t>
            </a:r>
            <a:r>
              <a:rPr lang="en-US" b="1" dirty="0" err="1" smtClean="0"/>
              <a:t>Ujjaini</a:t>
            </a:r>
            <a:r>
              <a:rPr lang="en-US" b="1" dirty="0" smtClean="0"/>
              <a:t> Sub Centre, Wada.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Community Capacity Building</a:t>
            </a:r>
            <a:br>
              <a:rPr lang="en-US" sz="2400" dirty="0" smtClean="0"/>
            </a:br>
            <a:r>
              <a:rPr lang="en-US" sz="2000" b="1" dirty="0" smtClean="0">
                <a:solidFill>
                  <a:srgbClr val="FF0000"/>
                </a:solidFill>
              </a:rPr>
              <a:t>Soul of the Project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3240264"/>
              </p:ext>
            </p:extLst>
          </p:nvPr>
        </p:nvGraphicFramePr>
        <p:xfrm>
          <a:off x="457200" y="1600201"/>
          <a:ext cx="8229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Information Education and Communication (IEC)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43400" cy="4952999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Why?</a:t>
            </a:r>
          </a:p>
          <a:p>
            <a:pPr lvl="1"/>
            <a:r>
              <a:rPr lang="en-US" sz="1800" dirty="0" smtClean="0"/>
              <a:t>Limited health knowledge in tribal population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Impact’s Role:</a:t>
            </a:r>
          </a:p>
          <a:p>
            <a:pPr lvl="1"/>
            <a:r>
              <a:rPr lang="en-US" sz="1800" dirty="0" smtClean="0"/>
              <a:t>Educate and motivate local community and adolescents </a:t>
            </a:r>
          </a:p>
          <a:p>
            <a:pPr marL="457200" lvl="1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</a:rPr>
              <a:t>    1475 sessions &amp; 47,072 attendees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Outcome:</a:t>
            </a:r>
          </a:p>
          <a:p>
            <a:pPr lvl="1"/>
            <a:r>
              <a:rPr lang="en-US" sz="1800" dirty="0" smtClean="0"/>
              <a:t>Create Sustainability</a:t>
            </a:r>
          </a:p>
          <a:p>
            <a:pPr lvl="1"/>
            <a:r>
              <a:rPr lang="en-US" sz="1800" dirty="0" smtClean="0"/>
              <a:t>Community should not have to rely on NGOs in the future</a:t>
            </a:r>
          </a:p>
          <a:p>
            <a:pPr lvl="1"/>
            <a:endParaRPr lang="en-US" sz="2000" dirty="0" smtClean="0"/>
          </a:p>
          <a:p>
            <a:pPr lvl="1"/>
            <a:endParaRPr lang="en-US" dirty="0" smtClean="0"/>
          </a:p>
        </p:txBody>
      </p:sp>
      <p:pic>
        <p:nvPicPr>
          <p:cNvPr id="1026" name="Picture 2" descr="C:\Documents and Settings\Mr. Londhe\Desktop\3-8-13 Warsala - Breastfeeding week programme.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3600"/>
            <a:ext cx="4267200" cy="4191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0" y="304800"/>
            <a:ext cx="6477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Initiative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5500" y="228599"/>
            <a:ext cx="7327900" cy="12954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Impact India Foundation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Community Health </a:t>
            </a:r>
            <a:r>
              <a:rPr lang="en-US" sz="2800" dirty="0"/>
              <a:t>I</a:t>
            </a:r>
            <a:r>
              <a:rPr lang="en-US" sz="2800" dirty="0" smtClean="0"/>
              <a:t>nitiative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7848600" cy="50292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rgbClr val="00B050"/>
                </a:solidFill>
              </a:rPr>
              <a:t>                    Village Health Committees (VHCs)</a:t>
            </a:r>
          </a:p>
          <a:p>
            <a:pPr algn="l"/>
            <a:endParaRPr lang="en-US" sz="2400" b="1" dirty="0" smtClean="0">
              <a:solidFill>
                <a:srgbClr val="00B050"/>
              </a:solidFill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Why ? </a:t>
            </a:r>
          </a:p>
          <a:p>
            <a:pPr marL="285750" indent="-285750" algn="just">
              <a:buFontTx/>
              <a:buChar char="-"/>
            </a:pPr>
            <a:r>
              <a:rPr lang="en-US" sz="1800" dirty="0" smtClean="0">
                <a:solidFill>
                  <a:schemeClr val="tx1"/>
                </a:solidFill>
              </a:rPr>
              <a:t>Participation and monitoring of village health activities</a:t>
            </a:r>
          </a:p>
          <a:p>
            <a:pPr algn="just"/>
            <a:endParaRPr lang="en-US" sz="1800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Impact’s role</a:t>
            </a:r>
          </a:p>
          <a:p>
            <a:pPr algn="just">
              <a:buFontTx/>
              <a:buChar char="-"/>
            </a:pPr>
            <a:r>
              <a:rPr lang="en-US" sz="2000" b="1" dirty="0" smtClean="0">
                <a:solidFill>
                  <a:schemeClr val="tx1"/>
                </a:solidFill>
              </a:rPr>
              <a:t>  </a:t>
            </a:r>
            <a:r>
              <a:rPr lang="en-US" sz="1800" dirty="0" smtClean="0">
                <a:solidFill>
                  <a:schemeClr val="tx1"/>
                </a:solidFill>
              </a:rPr>
              <a:t>Sensitize community on Government health </a:t>
            </a:r>
            <a:r>
              <a:rPr lang="en-US" sz="1800" dirty="0" err="1" smtClean="0">
                <a:solidFill>
                  <a:schemeClr val="tx1"/>
                </a:solidFill>
              </a:rPr>
              <a:t>programmes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just"/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   and infrastructure </a:t>
            </a:r>
          </a:p>
          <a:p>
            <a:pPr algn="just"/>
            <a:endParaRPr lang="en-US" sz="18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charset="0"/>
              <a:buChar char="•"/>
            </a:pPr>
            <a:r>
              <a:rPr lang="en-US" sz="2000" b="1" dirty="0" smtClean="0">
                <a:solidFill>
                  <a:srgbClr val="0070C0"/>
                </a:solidFill>
              </a:rPr>
              <a:t>Outcome </a:t>
            </a:r>
          </a:p>
          <a:p>
            <a:pPr algn="just"/>
            <a:r>
              <a:rPr lang="en-US" sz="1800" b="1" dirty="0" smtClean="0">
                <a:solidFill>
                  <a:srgbClr val="FF0000"/>
                </a:solidFill>
              </a:rPr>
              <a:t>- 26 </a:t>
            </a:r>
            <a:r>
              <a:rPr lang="en-US" sz="1800" b="1" dirty="0">
                <a:solidFill>
                  <a:srgbClr val="FF0000"/>
                </a:solidFill>
              </a:rPr>
              <a:t>VHCs functioning 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1800" b="1" dirty="0" smtClean="0">
                <a:solidFill>
                  <a:schemeClr val="tx1"/>
                </a:solidFill>
              </a:rPr>
              <a:t>- </a:t>
            </a:r>
            <a:r>
              <a:rPr lang="en-US" sz="1800" dirty="0" smtClean="0">
                <a:solidFill>
                  <a:schemeClr val="tx1"/>
                </a:solidFill>
              </a:rPr>
              <a:t>Creation of  sustainability; establishing community-based monitoring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1800" dirty="0" smtClean="0">
                <a:solidFill>
                  <a:schemeClr val="tx1"/>
                </a:solidFill>
              </a:rPr>
              <a:t>  Community should not have to rely on NGOs in future.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US" sz="2800" b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Mr. Londhe\Desktop\VHC at Moj Bilgh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81200"/>
            <a:ext cx="2209800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47800"/>
            <a:ext cx="464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/>
              <a:t>         </a:t>
            </a:r>
            <a:br>
              <a:rPr lang="en-US" sz="3200" dirty="0" smtClean="0"/>
            </a:br>
            <a:r>
              <a:rPr lang="en-US" sz="2700" b="1" dirty="0" smtClean="0">
                <a:solidFill>
                  <a:srgbClr val="00B050"/>
                </a:solidFill>
              </a:rPr>
              <a:t>School Health Monitor </a:t>
            </a:r>
            <a:r>
              <a:rPr lang="en-US" sz="2700" b="1" dirty="0" err="1" smtClean="0">
                <a:solidFill>
                  <a:srgbClr val="00B050"/>
                </a:solidFill>
              </a:rPr>
              <a:t>Programme</a:t>
            </a:r>
            <a:r>
              <a:rPr lang="en-US" sz="3200" b="1" dirty="0" smtClean="0">
                <a:solidFill>
                  <a:srgbClr val="00B050"/>
                </a:solidFill>
              </a:rPr>
              <a:t>      </a:t>
            </a:r>
            <a:r>
              <a:rPr lang="en-US" sz="1800" b="1" dirty="0" smtClean="0">
                <a:solidFill>
                  <a:srgbClr val="FF0000"/>
                </a:solidFill>
              </a:rPr>
              <a:t>Screened  children around 5980 children  weekly  by </a:t>
            </a:r>
            <a:br>
              <a:rPr lang="en-US" sz="1800" b="1" dirty="0" smtClean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 598 school heath monitors 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fontScale="77500" lnSpcReduction="20000"/>
          </a:bodyPr>
          <a:lstStyle/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2900" b="1" dirty="0" smtClean="0">
                <a:solidFill>
                  <a:srgbClr val="0070C0"/>
                </a:solidFill>
              </a:rPr>
              <a:t>Why?</a:t>
            </a:r>
          </a:p>
          <a:p>
            <a:pPr lvl="1">
              <a:buNone/>
            </a:pPr>
            <a:r>
              <a:rPr lang="en-US" sz="2300" dirty="0" smtClean="0"/>
              <a:t>Increase </a:t>
            </a:r>
            <a:r>
              <a:rPr lang="en-US" sz="2300" dirty="0"/>
              <a:t>awareness on health and  </a:t>
            </a:r>
            <a:r>
              <a:rPr lang="en-US" sz="2300" dirty="0" smtClean="0"/>
              <a:t>basic hygiene </a:t>
            </a:r>
          </a:p>
          <a:p>
            <a:pPr lvl="1">
              <a:buNone/>
            </a:pPr>
            <a:r>
              <a:rPr lang="en-US" sz="2300" dirty="0" smtClean="0"/>
              <a:t>in children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sz="2900" b="1" dirty="0" smtClean="0">
                <a:solidFill>
                  <a:srgbClr val="0070C0"/>
                </a:solidFill>
              </a:rPr>
              <a:t>Impact’s role</a:t>
            </a:r>
          </a:p>
          <a:p>
            <a:pPr lvl="1">
              <a:buNone/>
            </a:pPr>
            <a:r>
              <a:rPr lang="en-US" sz="2300" dirty="0" smtClean="0"/>
              <a:t>Organizing and educating caregivers (Teachers, Parents, </a:t>
            </a:r>
            <a:r>
              <a:rPr lang="en-US" sz="2300" dirty="0" err="1" smtClean="0"/>
              <a:t>Anganwadi</a:t>
            </a:r>
            <a:r>
              <a:rPr lang="en-US" sz="2300" dirty="0" smtClean="0"/>
              <a:t> </a:t>
            </a:r>
            <a:r>
              <a:rPr lang="en-US" sz="2300" dirty="0" err="1" smtClean="0"/>
              <a:t>Sevikas</a:t>
            </a:r>
            <a:r>
              <a:rPr lang="en-US" sz="2300" dirty="0" smtClean="0"/>
              <a:t>)</a:t>
            </a:r>
          </a:p>
          <a:p>
            <a:pPr lvl="1">
              <a:buNone/>
            </a:pPr>
            <a:r>
              <a:rPr lang="en-US" sz="2300" dirty="0" smtClean="0"/>
              <a:t>Distribution of  materials</a:t>
            </a:r>
          </a:p>
          <a:p>
            <a:pPr lvl="1"/>
            <a:endParaRPr lang="en-US" dirty="0" smtClean="0"/>
          </a:p>
          <a:p>
            <a:r>
              <a:rPr lang="en-US" sz="2600" b="1" dirty="0" smtClean="0">
                <a:solidFill>
                  <a:srgbClr val="0070C0"/>
                </a:solidFill>
              </a:rPr>
              <a:t>Outcome</a:t>
            </a:r>
          </a:p>
          <a:p>
            <a:pPr lvl="1">
              <a:buNone/>
            </a:pPr>
            <a:r>
              <a:rPr lang="en-US" sz="2300" dirty="0" smtClean="0"/>
              <a:t>Health and  hygiene awareness leads to significant </a:t>
            </a:r>
          </a:p>
          <a:p>
            <a:pPr lvl="1">
              <a:buNone/>
            </a:pPr>
            <a:r>
              <a:rPr lang="en-US" sz="2300" dirty="0" smtClean="0"/>
              <a:t>health improvement.</a:t>
            </a:r>
            <a:endParaRPr lang="en-US" sz="2300" dirty="0"/>
          </a:p>
        </p:txBody>
      </p:sp>
      <p:pic>
        <p:nvPicPr>
          <p:cNvPr id="5" name="Picture 3" descr="DSC07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600200"/>
            <a:ext cx="2819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76400" y="152400"/>
            <a:ext cx="60198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noProof="0" dirty="0" smtClean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Anemia prevention mission- </a:t>
            </a:r>
            <a:r>
              <a:rPr lang="en-US" sz="2400" b="1" dirty="0" err="1" smtClean="0">
                <a:solidFill>
                  <a:srgbClr val="00B050"/>
                </a:solidFill>
              </a:rPr>
              <a:t>Hb</a:t>
            </a:r>
            <a:r>
              <a:rPr lang="en-US" sz="2400" b="1" dirty="0" smtClean="0">
                <a:solidFill>
                  <a:srgbClr val="00B050"/>
                </a:solidFill>
              </a:rPr>
              <a:t> Estimation </a:t>
            </a: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76400"/>
            <a:ext cx="8267700" cy="5029200"/>
          </a:xfrm>
        </p:spPr>
        <p:txBody>
          <a:bodyPr>
            <a:normAutofit fontScale="47500" lnSpcReduction="20000"/>
          </a:bodyPr>
          <a:lstStyle/>
          <a:p>
            <a:pPr lvl="1"/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sz="4200" b="1" dirty="0" smtClean="0">
                <a:solidFill>
                  <a:srgbClr val="0070C0"/>
                </a:solidFill>
              </a:rPr>
              <a:t>Why?</a:t>
            </a:r>
          </a:p>
          <a:p>
            <a:pPr lvl="1">
              <a:buNone/>
            </a:pPr>
            <a:r>
              <a:rPr lang="en-US" sz="3800" dirty="0" smtClean="0"/>
              <a:t>Low Iron causes disability</a:t>
            </a:r>
          </a:p>
          <a:p>
            <a:pPr lvl="1">
              <a:buNone/>
            </a:pPr>
            <a:r>
              <a:rPr lang="en-US" sz="3800" dirty="0" smtClean="0"/>
              <a:t>60% girls with </a:t>
            </a:r>
            <a:r>
              <a:rPr lang="en-US" sz="3800" dirty="0" err="1" smtClean="0"/>
              <a:t>Haemoglobin</a:t>
            </a:r>
            <a:r>
              <a:rPr lang="en-US" sz="3800" dirty="0" smtClean="0"/>
              <a:t> (</a:t>
            </a:r>
            <a:r>
              <a:rPr lang="en-US" sz="3800" dirty="0" err="1" smtClean="0"/>
              <a:t>Hb</a:t>
            </a:r>
            <a:r>
              <a:rPr lang="en-US" sz="3800" dirty="0"/>
              <a:t>)</a:t>
            </a:r>
            <a:r>
              <a:rPr lang="en-US" sz="3800" dirty="0" smtClean="0"/>
              <a:t> less than </a:t>
            </a:r>
          </a:p>
          <a:p>
            <a:pPr lvl="1">
              <a:buNone/>
            </a:pPr>
            <a:r>
              <a:rPr lang="en-US" sz="3800" dirty="0" smtClean="0"/>
              <a:t>10 g/dl at screening.</a:t>
            </a:r>
          </a:p>
          <a:p>
            <a:pPr marL="457200" lvl="1" indent="0">
              <a:buNone/>
            </a:pPr>
            <a:endParaRPr lang="en-US" sz="3800" dirty="0" smtClean="0"/>
          </a:p>
          <a:p>
            <a:r>
              <a:rPr lang="en-US" sz="4200" b="1" dirty="0" smtClean="0">
                <a:solidFill>
                  <a:srgbClr val="0070C0"/>
                </a:solidFill>
              </a:rPr>
              <a:t>Impact’s role</a:t>
            </a:r>
          </a:p>
          <a:p>
            <a:pPr marL="0" indent="0">
              <a:buNone/>
            </a:pPr>
            <a:r>
              <a:rPr lang="en-US" sz="3300" dirty="0"/>
              <a:t> </a:t>
            </a:r>
            <a:r>
              <a:rPr lang="en-US" sz="3300" dirty="0" smtClean="0"/>
              <a:t>     </a:t>
            </a:r>
            <a:r>
              <a:rPr lang="en-US" sz="3800" dirty="0" smtClean="0"/>
              <a:t>Awareness, De-worming, </a:t>
            </a:r>
            <a:r>
              <a:rPr lang="en-US" sz="3800" dirty="0" err="1" smtClean="0"/>
              <a:t>Hb</a:t>
            </a:r>
            <a:r>
              <a:rPr lang="en-US" sz="3800" dirty="0" smtClean="0"/>
              <a:t> estimation </a:t>
            </a:r>
            <a:r>
              <a:rPr lang="en-US" sz="3800" b="1" dirty="0" smtClean="0">
                <a:solidFill>
                  <a:srgbClr val="FF0000"/>
                </a:solidFill>
              </a:rPr>
              <a:t>(2878  girls)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</a:rPr>
              <a:t>     </a:t>
            </a:r>
            <a:r>
              <a:rPr lang="en-US" sz="3800" dirty="0" smtClean="0"/>
              <a:t>Supply &amp; consumption of IFA tablets, </a:t>
            </a:r>
          </a:p>
          <a:p>
            <a:pPr marL="0" indent="0">
              <a:buNone/>
            </a:pPr>
            <a:r>
              <a:rPr lang="en-US" sz="3800" dirty="0"/>
              <a:t> </a:t>
            </a:r>
            <a:r>
              <a:rPr lang="en-US" sz="3800" dirty="0" smtClean="0"/>
              <a:t>    Nutritional advice; Promotion of Home Gardens 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 smtClean="0">
                <a:solidFill>
                  <a:srgbClr val="FF0000"/>
                </a:solidFill>
              </a:rPr>
              <a:t>      (Seeds distributed 360 families)</a:t>
            </a:r>
          </a:p>
          <a:p>
            <a:pPr marL="0" indent="0">
              <a:buNone/>
            </a:pPr>
            <a:endParaRPr lang="en-US" sz="3800" b="1" dirty="0" smtClean="0">
              <a:solidFill>
                <a:srgbClr val="FF0000"/>
              </a:solidFill>
            </a:endParaRPr>
          </a:p>
          <a:p>
            <a:r>
              <a:rPr lang="en-US" sz="4200" b="1" dirty="0" smtClean="0">
                <a:solidFill>
                  <a:srgbClr val="0070C0"/>
                </a:solidFill>
              </a:rPr>
              <a:t>Outcome</a:t>
            </a:r>
          </a:p>
          <a:p>
            <a:pPr lvl="1">
              <a:buNone/>
            </a:pPr>
            <a:r>
              <a:rPr lang="en-US" sz="3800" dirty="0" smtClean="0"/>
              <a:t>Increased </a:t>
            </a:r>
            <a:r>
              <a:rPr lang="en-US" sz="3800" dirty="0" err="1" smtClean="0"/>
              <a:t>Hb</a:t>
            </a:r>
            <a:r>
              <a:rPr lang="en-US" sz="3800" dirty="0" smtClean="0"/>
              <a:t> in potential mothers, decline in </a:t>
            </a:r>
          </a:p>
          <a:p>
            <a:pPr lvl="1">
              <a:buNone/>
            </a:pPr>
            <a:r>
              <a:rPr lang="en-US" sz="3800" dirty="0" smtClean="0"/>
              <a:t>Anemia;</a:t>
            </a:r>
          </a:p>
          <a:p>
            <a:pPr lvl="1">
              <a:buNone/>
            </a:pPr>
            <a:r>
              <a:rPr lang="en-US" sz="3800" dirty="0" smtClean="0"/>
              <a:t>Lower disability in their newborns;</a:t>
            </a:r>
          </a:p>
          <a:p>
            <a:pPr lvl="1">
              <a:buNone/>
            </a:pPr>
            <a:r>
              <a:rPr lang="en-US" sz="3800" dirty="0" smtClean="0"/>
              <a:t>Healthy future generations.</a:t>
            </a:r>
            <a:endParaRPr lang="en-US" sz="3800" dirty="0"/>
          </a:p>
        </p:txBody>
      </p:sp>
      <p:pic>
        <p:nvPicPr>
          <p:cNvPr id="5" name="Picture 1" descr="Hb Estimation Programme at PJ School Wada on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590800"/>
            <a:ext cx="2895600" cy="32766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90600" y="165100"/>
            <a:ext cx="6934200" cy="1739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Initiative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h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Scale Up Nutrition (SUN) 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200" b="1" dirty="0" smtClean="0">
                <a:solidFill>
                  <a:srgbClr val="0070C0"/>
                </a:solidFill>
              </a:rPr>
              <a:t>Why ?</a:t>
            </a:r>
            <a:r>
              <a:rPr lang="en-US" sz="2200" dirty="0" smtClean="0"/>
              <a:t> </a:t>
            </a:r>
          </a:p>
          <a:p>
            <a:pPr marL="342900" lvl="1" indent="-342900">
              <a:buNone/>
            </a:pPr>
            <a:r>
              <a:rPr lang="en-US" sz="1900" dirty="0" smtClean="0"/>
              <a:t>       </a:t>
            </a:r>
            <a:r>
              <a:rPr lang="en-US" sz="1800" dirty="0" smtClean="0"/>
              <a:t>Adequate nutrition during pregnancy and the first two years of child is  vital. </a:t>
            </a:r>
          </a:p>
          <a:p>
            <a:pPr marL="342900" lvl="1" indent="-342900">
              <a:buNone/>
            </a:pPr>
            <a:endParaRPr lang="en-US" sz="19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Impact’s role</a:t>
            </a:r>
          </a:p>
          <a:p>
            <a:pPr>
              <a:buNone/>
            </a:pPr>
            <a:r>
              <a:rPr lang="en-US" sz="1800" b="1" dirty="0" smtClean="0"/>
              <a:t>       </a:t>
            </a:r>
            <a:r>
              <a:rPr lang="en-US" sz="1800" dirty="0" smtClean="0"/>
              <a:t>Ante Natal Care,  Anemia correction, </a:t>
            </a:r>
            <a:r>
              <a:rPr lang="en-US" sz="1800" dirty="0"/>
              <a:t>D</a:t>
            </a:r>
            <a:r>
              <a:rPr lang="en-US" sz="1800" dirty="0" smtClean="0"/>
              <a:t>iet counseling.</a:t>
            </a:r>
          </a:p>
          <a:p>
            <a:pPr>
              <a:buNone/>
            </a:pPr>
            <a:r>
              <a:rPr lang="en-US" sz="1800" dirty="0" smtClean="0"/>
              <a:t>       Promotion of ‘Take Home Rations’ consumption, Promotion of exclusive breast-feeding, Counseling on weaning.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Outcome </a:t>
            </a:r>
          </a:p>
          <a:p>
            <a:pPr>
              <a:buNone/>
            </a:pPr>
            <a:r>
              <a:rPr lang="en-US" sz="1800" b="1" dirty="0" smtClean="0">
                <a:solidFill>
                  <a:srgbClr val="0070C0"/>
                </a:solidFill>
              </a:rPr>
              <a:t>       </a:t>
            </a:r>
            <a:r>
              <a:rPr lang="en-US" sz="1800" dirty="0" smtClean="0"/>
              <a:t>Healthy age-related development of child.</a:t>
            </a:r>
          </a:p>
          <a:p>
            <a:pPr>
              <a:buNone/>
            </a:pPr>
            <a:r>
              <a:rPr lang="en-US" sz="1800" dirty="0" smtClean="0"/>
              <a:t>       Increased immunity, less disability, multiple positive benefits </a:t>
            </a: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52400"/>
            <a:ext cx="66294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Initiative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                </a:t>
            </a:r>
            <a:r>
              <a:rPr lang="en-US" dirty="0" smtClean="0">
                <a:solidFill>
                  <a:srgbClr val="00B050"/>
                </a:solidFill>
              </a:rPr>
              <a:t>  </a:t>
            </a:r>
            <a:r>
              <a:rPr lang="en-US" sz="2400" b="1" dirty="0" smtClean="0">
                <a:solidFill>
                  <a:srgbClr val="00B050"/>
                </a:solidFill>
              </a:rPr>
              <a:t>Baby Wrap project  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70C0"/>
                </a:solidFill>
              </a:rPr>
              <a:t>Why?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      Prevent hypothermia in new born; promote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/>
              <a:t>       awareness on neo natal care  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Impact’s role  </a:t>
            </a:r>
          </a:p>
          <a:p>
            <a:pPr>
              <a:buNone/>
            </a:pPr>
            <a:r>
              <a:rPr lang="en-US" sz="1800" dirty="0" smtClean="0"/>
              <a:t>       Supply  baby wrap to pregnant woman </a:t>
            </a:r>
          </a:p>
          <a:p>
            <a:pPr>
              <a:buNone/>
            </a:pPr>
            <a:r>
              <a:rPr lang="en-US" sz="1800" dirty="0" smtClean="0"/>
              <a:t>       in  third trimester </a:t>
            </a:r>
            <a:r>
              <a:rPr lang="en-US" sz="1800" b="1" dirty="0" smtClean="0">
                <a:solidFill>
                  <a:srgbClr val="FF0000"/>
                </a:solidFill>
              </a:rPr>
              <a:t>(934 baby wraps supplied);</a:t>
            </a:r>
            <a:r>
              <a:rPr lang="en-US" sz="1800" dirty="0" smtClean="0"/>
              <a:t> </a:t>
            </a:r>
          </a:p>
          <a:p>
            <a:pPr>
              <a:buNone/>
            </a:pPr>
            <a:r>
              <a:rPr lang="en-US" sz="1800" dirty="0" smtClean="0"/>
              <a:t>       promotion of institutional deliveries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000" b="1" dirty="0" smtClean="0">
                <a:solidFill>
                  <a:srgbClr val="0070C0"/>
                </a:solidFill>
              </a:rPr>
              <a:t>Outcome </a:t>
            </a:r>
          </a:p>
          <a:p>
            <a:pPr>
              <a:buNone/>
            </a:pPr>
            <a:r>
              <a:rPr lang="en-US" sz="1800" dirty="0" smtClean="0"/>
              <a:t>       Reduce  infant mortality and morbidity </a:t>
            </a: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304799"/>
            <a:ext cx="6172200" cy="11430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Impact India Foundation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Community Health </a:t>
            </a:r>
            <a:r>
              <a:rPr lang="en-US" sz="2800" dirty="0">
                <a:latin typeface="+mj-lt"/>
                <a:ea typeface="+mj-ea"/>
                <a:cs typeface="+mj-cs"/>
              </a:rPr>
              <a:t>I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nitiative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h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3400" y="304800"/>
            <a:ext cx="83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Documents and Settings\Mr. Londhe\Desktop\Baby wrap Distribute at Nishet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905000"/>
            <a:ext cx="3429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1198</Words>
  <Application>Microsoft Office PowerPoint</Application>
  <PresentationFormat>On-screen Show (4:3)</PresentationFormat>
  <Paragraphs>248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Impact India Foundation  Community Health Initiative    </vt:lpstr>
      <vt:lpstr>Impact India Foundation  Community Health Initiative Population: 60,000, mainly Tribals</vt:lpstr>
      <vt:lpstr>Community Capacity Building Soul of the Project </vt:lpstr>
      <vt:lpstr>Information Education and Communication (IEC)</vt:lpstr>
      <vt:lpstr>Impact India Foundation  Community Health Initiative</vt:lpstr>
      <vt:lpstr>          School Health Monitor Programme      Screened  children around 5980 children  weekly  by   598 school heath monitors </vt:lpstr>
      <vt:lpstr>Anemia prevention mission- Hb Estimation </vt:lpstr>
      <vt:lpstr>PowerPoint Presentation</vt:lpstr>
      <vt:lpstr>PowerPoint Presentation</vt:lpstr>
      <vt:lpstr>                                 Rubella Immunisation</vt:lpstr>
      <vt:lpstr>Curative </vt:lpstr>
      <vt:lpstr>Toy Bank </vt:lpstr>
      <vt:lpstr>Promotion of institutional childbirths </vt:lpstr>
      <vt:lpstr>Immunisation</vt:lpstr>
      <vt:lpstr>                            Ante Natal &amp; Post Natal Care</vt:lpstr>
      <vt:lpstr>   Visitors     </vt:lpstr>
      <vt:lpstr>Challenges </vt:lpstr>
      <vt:lpstr>Challenges </vt:lpstr>
      <vt:lpstr>Challenges </vt:lpstr>
      <vt:lpstr>PowerPoint Presentation</vt:lpstr>
    </vt:vector>
  </TitlesOfParts>
  <Company>Office Laptop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India Foundation  Community Health initiative programme – Wada</dc:title>
  <dc:creator>Mr. Londhe</dc:creator>
  <cp:lastModifiedBy>Olga</cp:lastModifiedBy>
  <cp:revision>168</cp:revision>
  <dcterms:created xsi:type="dcterms:W3CDTF">2013-08-06T05:35:30Z</dcterms:created>
  <dcterms:modified xsi:type="dcterms:W3CDTF">2013-10-28T09:54:31Z</dcterms:modified>
</cp:coreProperties>
</file>